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96" r:id="rId12"/>
    <p:sldId id="257" r:id="rId13"/>
    <p:sldId id="258" r:id="rId14"/>
    <p:sldId id="289" r:id="rId15"/>
    <p:sldId id="290" r:id="rId16"/>
    <p:sldId id="291" r:id="rId17"/>
    <p:sldId id="292" r:id="rId18"/>
    <p:sldId id="293" r:id="rId19"/>
    <p:sldId id="270" r:id="rId20"/>
    <p:sldId id="294" r:id="rId21"/>
    <p:sldId id="259" r:id="rId22"/>
    <p:sldId id="260" r:id="rId23"/>
    <p:sldId id="261" r:id="rId24"/>
    <p:sldId id="262" r:id="rId25"/>
    <p:sldId id="263" r:id="rId26"/>
    <p:sldId id="279" r:id="rId27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8000"/>
    <a:srgbClr val="CC0099"/>
    <a:srgbClr val="993300"/>
    <a:srgbClr val="FF0066"/>
    <a:srgbClr val="0000FF"/>
    <a:srgbClr val="F2F6EA"/>
    <a:srgbClr val="E1FFE1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B66EEE-57E4-479C-92FE-12AF07FB1DCE}" type="doc">
      <dgm:prSet loTypeId="urn:microsoft.com/office/officeart/2005/8/layout/hierarchy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9FF8175-4AD4-4600-A3F7-5A03A41D8453}">
      <dgm:prSet phldrT="[Texto]" custT="1"/>
      <dgm:spPr/>
      <dgm:t>
        <a:bodyPr/>
        <a:lstStyle/>
        <a:p>
          <a:r>
            <a:rPr lang="es-ES" sz="2000" b="1" u="sng" cap="none" spc="0" dirty="0" smtClean="0">
              <a:ln w="1143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OBJECIONES</a:t>
          </a:r>
          <a:endParaRPr lang="es-ES" sz="2000" b="1" u="sng" dirty="0">
            <a:ln w="11430"/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F4A974F1-A046-4C34-B13C-7E7299295457}" type="parTrans" cxnId="{1ED75176-0066-4B0E-A21C-24BAA07C8213}">
      <dgm:prSet/>
      <dgm:spPr/>
      <dgm:t>
        <a:bodyPr/>
        <a:lstStyle/>
        <a:p>
          <a:endParaRPr lang="es-ES"/>
        </a:p>
      </dgm:t>
    </dgm:pt>
    <dgm:pt modelId="{51768393-99EC-4299-89E9-ABE174D3073F}" type="sibTrans" cxnId="{1ED75176-0066-4B0E-A21C-24BAA07C8213}">
      <dgm:prSet/>
      <dgm:spPr/>
      <dgm:t>
        <a:bodyPr/>
        <a:lstStyle/>
        <a:p>
          <a:endParaRPr lang="es-ES"/>
        </a:p>
      </dgm:t>
    </dgm:pt>
    <dgm:pt modelId="{E480732D-A1E9-4695-8468-B8019CB27738}">
      <dgm:prSet phldrT="[Texto]" custT="1"/>
      <dgm:spPr/>
      <dgm:t>
        <a:bodyPr/>
        <a:lstStyle/>
        <a:p>
          <a:r>
            <a:rPr lang="es-ES" sz="1800" b="1" dirty="0" smtClean="0"/>
            <a:t>La atmósfera primitiva no sería tan reductora </a:t>
          </a:r>
          <a:r>
            <a:rPr lang="es-ES" sz="1800" dirty="0" smtClean="0"/>
            <a:t>como decía </a:t>
          </a:r>
          <a:r>
            <a:rPr lang="es-ES" sz="1800" dirty="0" err="1" smtClean="0"/>
            <a:t>Oparin</a:t>
          </a:r>
          <a:endParaRPr lang="es-ES" sz="1800" dirty="0"/>
        </a:p>
      </dgm:t>
    </dgm:pt>
    <dgm:pt modelId="{F6140578-9FD3-4EFB-922D-7D522C78861A}" type="parTrans" cxnId="{8F1E05DA-A1D6-4321-BB45-7F1D98D7B011}">
      <dgm:prSet/>
      <dgm:spPr/>
      <dgm:t>
        <a:bodyPr/>
        <a:lstStyle/>
        <a:p>
          <a:endParaRPr lang="es-ES"/>
        </a:p>
      </dgm:t>
    </dgm:pt>
    <dgm:pt modelId="{6C996BB5-075F-4F43-AA85-00A06E41DEC5}" type="sibTrans" cxnId="{8F1E05DA-A1D6-4321-BB45-7F1D98D7B011}">
      <dgm:prSet/>
      <dgm:spPr/>
      <dgm:t>
        <a:bodyPr/>
        <a:lstStyle/>
        <a:p>
          <a:endParaRPr lang="es-ES"/>
        </a:p>
      </dgm:t>
    </dgm:pt>
    <dgm:pt modelId="{9939BD5F-FF38-41AA-AC7A-8434A48F9295}">
      <dgm:prSet phldrT="[Texto]" custT="1"/>
      <dgm:spPr/>
      <dgm:t>
        <a:bodyPr/>
        <a:lstStyle/>
        <a:p>
          <a:r>
            <a:rPr lang="es-ES" sz="1600" b="1" dirty="0" smtClean="0"/>
            <a:t>La formación de compuestos orgánicos sería difícil</a:t>
          </a:r>
          <a:endParaRPr lang="es-ES" sz="1600" b="1" dirty="0"/>
        </a:p>
      </dgm:t>
    </dgm:pt>
    <dgm:pt modelId="{EB55DD9D-2ECD-4D8F-AFA1-8882242018FC}" type="parTrans" cxnId="{3B3E8C7D-C507-4241-8050-2F7CAFEE59D8}">
      <dgm:prSet/>
      <dgm:spPr/>
      <dgm:t>
        <a:bodyPr/>
        <a:lstStyle/>
        <a:p>
          <a:endParaRPr lang="es-ES"/>
        </a:p>
      </dgm:t>
    </dgm:pt>
    <dgm:pt modelId="{AA52512E-852C-4F02-A69E-4A465FC59222}" type="sibTrans" cxnId="{3B3E8C7D-C507-4241-8050-2F7CAFEE59D8}">
      <dgm:prSet/>
      <dgm:spPr/>
      <dgm:t>
        <a:bodyPr/>
        <a:lstStyle/>
        <a:p>
          <a:endParaRPr lang="es-ES"/>
        </a:p>
      </dgm:t>
    </dgm:pt>
    <dgm:pt modelId="{7E311D9B-B2D4-4A7A-8F27-0EE46DB826E8}">
      <dgm:prSet phldrT="[Texto]" custT="1"/>
      <dgm:spPr/>
      <dgm:t>
        <a:bodyPr/>
        <a:lstStyle/>
        <a:p>
          <a:r>
            <a:rPr lang="es-ES" sz="1800" b="1" dirty="0" smtClean="0"/>
            <a:t>La sopa primitiva estaría más diluida </a:t>
          </a:r>
          <a:r>
            <a:rPr lang="es-ES" sz="1800" dirty="0" smtClean="0"/>
            <a:t>de lo que pensaba </a:t>
          </a:r>
          <a:r>
            <a:rPr lang="es-ES" sz="1800" dirty="0" err="1" smtClean="0"/>
            <a:t>Oparin</a:t>
          </a:r>
          <a:endParaRPr lang="es-ES" sz="1800" dirty="0"/>
        </a:p>
      </dgm:t>
    </dgm:pt>
    <dgm:pt modelId="{36DF2190-9EC7-4CFC-9421-9CE2CAF31D73}" type="parTrans" cxnId="{94237530-9CE9-4A2B-B1F4-B43C39CE0903}">
      <dgm:prSet/>
      <dgm:spPr/>
      <dgm:t>
        <a:bodyPr/>
        <a:lstStyle/>
        <a:p>
          <a:endParaRPr lang="es-ES"/>
        </a:p>
      </dgm:t>
    </dgm:pt>
    <dgm:pt modelId="{842D5C82-6FD7-40E4-9917-AFA8FA554981}" type="sibTrans" cxnId="{94237530-9CE9-4A2B-B1F4-B43C39CE0903}">
      <dgm:prSet/>
      <dgm:spPr/>
      <dgm:t>
        <a:bodyPr/>
        <a:lstStyle/>
        <a:p>
          <a:endParaRPr lang="es-ES"/>
        </a:p>
      </dgm:t>
    </dgm:pt>
    <dgm:pt modelId="{4CAC7D1D-6418-43BC-B404-4ACFE92BF2BA}">
      <dgm:prSet phldrT="[Texto]" custT="1"/>
      <dgm:spPr/>
      <dgm:t>
        <a:bodyPr/>
        <a:lstStyle/>
        <a:p>
          <a:r>
            <a:rPr lang="es-ES" sz="1600" b="1" dirty="0" smtClean="0"/>
            <a:t>No se formarían moléculas orgánicas complejas</a:t>
          </a:r>
          <a:endParaRPr lang="es-ES" sz="1600" b="1" dirty="0"/>
        </a:p>
      </dgm:t>
    </dgm:pt>
    <dgm:pt modelId="{6BD8B94A-A9A6-4635-970A-38D1B106CEB9}" type="parTrans" cxnId="{9BAEB29B-CCDA-438E-9C01-F95B3345FF8C}">
      <dgm:prSet/>
      <dgm:spPr/>
      <dgm:t>
        <a:bodyPr/>
        <a:lstStyle/>
        <a:p>
          <a:endParaRPr lang="es-ES"/>
        </a:p>
      </dgm:t>
    </dgm:pt>
    <dgm:pt modelId="{88181377-91CB-42A2-8C1C-CC9E5E770DAA}" type="sibTrans" cxnId="{9BAEB29B-CCDA-438E-9C01-F95B3345FF8C}">
      <dgm:prSet/>
      <dgm:spPr/>
      <dgm:t>
        <a:bodyPr/>
        <a:lstStyle/>
        <a:p>
          <a:endParaRPr lang="es-ES"/>
        </a:p>
      </dgm:t>
    </dgm:pt>
    <dgm:pt modelId="{667A85BB-F129-4298-AEA2-430A6190C975}" type="pres">
      <dgm:prSet presAssocID="{E7B66EEE-57E4-479C-92FE-12AF07FB1D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CAEE40-D1A3-4E9F-B763-70BB1AAEA9A5}" type="pres">
      <dgm:prSet presAssocID="{89FF8175-4AD4-4600-A3F7-5A03A41D8453}" presName="hierRoot1" presStyleCnt="0"/>
      <dgm:spPr/>
    </dgm:pt>
    <dgm:pt modelId="{1FA5ED99-C643-43FE-855F-0D48C78BAF82}" type="pres">
      <dgm:prSet presAssocID="{89FF8175-4AD4-4600-A3F7-5A03A41D8453}" presName="composite" presStyleCnt="0"/>
      <dgm:spPr/>
    </dgm:pt>
    <dgm:pt modelId="{98B81F09-670E-4CA5-9CD5-496FDCD9871C}" type="pres">
      <dgm:prSet presAssocID="{89FF8175-4AD4-4600-A3F7-5A03A41D8453}" presName="background" presStyleLbl="node0" presStyleIdx="0" presStyleCnt="1"/>
      <dgm:spPr/>
    </dgm:pt>
    <dgm:pt modelId="{6745125B-C2E3-406B-ADC3-27C8F019640E}" type="pres">
      <dgm:prSet presAssocID="{89FF8175-4AD4-4600-A3F7-5A03A41D845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F4A38-C4EE-447F-B069-E48FE78925FA}" type="pres">
      <dgm:prSet presAssocID="{89FF8175-4AD4-4600-A3F7-5A03A41D8453}" presName="hierChild2" presStyleCnt="0"/>
      <dgm:spPr/>
    </dgm:pt>
    <dgm:pt modelId="{51340D25-9B1B-41F9-A987-951370702069}" type="pres">
      <dgm:prSet presAssocID="{F6140578-9FD3-4EFB-922D-7D522C78861A}" presName="Name10" presStyleLbl="parChTrans1D2" presStyleIdx="0" presStyleCnt="2"/>
      <dgm:spPr/>
      <dgm:t>
        <a:bodyPr/>
        <a:lstStyle/>
        <a:p>
          <a:endParaRPr lang="es-ES"/>
        </a:p>
      </dgm:t>
    </dgm:pt>
    <dgm:pt modelId="{02011EF3-642E-4060-B3D5-FAE7A9D943E3}" type="pres">
      <dgm:prSet presAssocID="{E480732D-A1E9-4695-8468-B8019CB27738}" presName="hierRoot2" presStyleCnt="0"/>
      <dgm:spPr/>
    </dgm:pt>
    <dgm:pt modelId="{245E68BD-071F-4C7B-B830-9C6D965AB11A}" type="pres">
      <dgm:prSet presAssocID="{E480732D-A1E9-4695-8468-B8019CB27738}" presName="composite2" presStyleCnt="0"/>
      <dgm:spPr/>
    </dgm:pt>
    <dgm:pt modelId="{B8D2C5F7-406B-4700-80C7-1233662D5265}" type="pres">
      <dgm:prSet presAssocID="{E480732D-A1E9-4695-8468-B8019CB27738}" presName="background2" presStyleLbl="node2" presStyleIdx="0" presStyleCnt="2"/>
      <dgm:spPr/>
    </dgm:pt>
    <dgm:pt modelId="{D7D71212-1947-435E-AB97-60976041673E}" type="pres">
      <dgm:prSet presAssocID="{E480732D-A1E9-4695-8468-B8019CB27738}" presName="text2" presStyleLbl="fgAcc2" presStyleIdx="0" presStyleCnt="2" custScaleX="1541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B6895-FF47-4BB8-9CA2-D28C5B6DB6C7}" type="pres">
      <dgm:prSet presAssocID="{E480732D-A1E9-4695-8468-B8019CB27738}" presName="hierChild3" presStyleCnt="0"/>
      <dgm:spPr/>
    </dgm:pt>
    <dgm:pt modelId="{28E5D57B-6A8F-45DA-9900-9749B2EDA0EB}" type="pres">
      <dgm:prSet presAssocID="{EB55DD9D-2ECD-4D8F-AFA1-8882242018FC}" presName="Name17" presStyleLbl="parChTrans1D3" presStyleIdx="0" presStyleCnt="2"/>
      <dgm:spPr/>
      <dgm:t>
        <a:bodyPr/>
        <a:lstStyle/>
        <a:p>
          <a:endParaRPr lang="es-ES"/>
        </a:p>
      </dgm:t>
    </dgm:pt>
    <dgm:pt modelId="{ED4D6505-07CE-4B95-9439-A4BE14872944}" type="pres">
      <dgm:prSet presAssocID="{9939BD5F-FF38-41AA-AC7A-8434A48F9295}" presName="hierRoot3" presStyleCnt="0"/>
      <dgm:spPr/>
    </dgm:pt>
    <dgm:pt modelId="{1BB23F3B-6784-468B-BD61-6249FA3909A5}" type="pres">
      <dgm:prSet presAssocID="{9939BD5F-FF38-41AA-AC7A-8434A48F9295}" presName="composite3" presStyleCnt="0"/>
      <dgm:spPr/>
    </dgm:pt>
    <dgm:pt modelId="{B63AB04E-17A0-4722-8D16-5B611D4BD7E9}" type="pres">
      <dgm:prSet presAssocID="{9939BD5F-FF38-41AA-AC7A-8434A48F9295}" presName="background3" presStyleLbl="node3" presStyleIdx="0" presStyleCnt="2"/>
      <dgm:spPr/>
    </dgm:pt>
    <dgm:pt modelId="{CF285D1C-D2A2-40A8-A666-F994B80C849A}" type="pres">
      <dgm:prSet presAssocID="{9939BD5F-FF38-41AA-AC7A-8434A48F9295}" presName="text3" presStyleLbl="fgAcc3" presStyleIdx="0" presStyleCnt="2" custScaleX="127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8E75DF-D3BA-43B3-B828-ADB596AB93B2}" type="pres">
      <dgm:prSet presAssocID="{9939BD5F-FF38-41AA-AC7A-8434A48F9295}" presName="hierChild4" presStyleCnt="0"/>
      <dgm:spPr/>
    </dgm:pt>
    <dgm:pt modelId="{BB686EEE-F4FB-4D3A-A519-6233F8540BA1}" type="pres">
      <dgm:prSet presAssocID="{36DF2190-9EC7-4CFC-9421-9CE2CAF31D73}" presName="Name10" presStyleLbl="parChTrans1D2" presStyleIdx="1" presStyleCnt="2"/>
      <dgm:spPr/>
      <dgm:t>
        <a:bodyPr/>
        <a:lstStyle/>
        <a:p>
          <a:endParaRPr lang="es-ES"/>
        </a:p>
      </dgm:t>
    </dgm:pt>
    <dgm:pt modelId="{DDC1370D-A706-4F4D-AAAB-E04ABAA381A1}" type="pres">
      <dgm:prSet presAssocID="{7E311D9B-B2D4-4A7A-8F27-0EE46DB826E8}" presName="hierRoot2" presStyleCnt="0"/>
      <dgm:spPr/>
    </dgm:pt>
    <dgm:pt modelId="{CA79E2DC-7E8B-4262-817F-9AA8483B4849}" type="pres">
      <dgm:prSet presAssocID="{7E311D9B-B2D4-4A7A-8F27-0EE46DB826E8}" presName="composite2" presStyleCnt="0"/>
      <dgm:spPr/>
    </dgm:pt>
    <dgm:pt modelId="{CA294BEB-86BE-4FAA-AB3F-F4D5322F99B0}" type="pres">
      <dgm:prSet presAssocID="{7E311D9B-B2D4-4A7A-8F27-0EE46DB826E8}" presName="background2" presStyleLbl="node2" presStyleIdx="1" presStyleCnt="2"/>
      <dgm:spPr/>
    </dgm:pt>
    <dgm:pt modelId="{72558AB8-240B-471D-B5EF-6AA8B0048E3B}" type="pres">
      <dgm:prSet presAssocID="{7E311D9B-B2D4-4A7A-8F27-0EE46DB826E8}" presName="text2" presStyleLbl="fgAcc2" presStyleIdx="1" presStyleCnt="2" custScaleX="1541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1E9500-146C-4385-B258-5CF742D5EE8C}" type="pres">
      <dgm:prSet presAssocID="{7E311D9B-B2D4-4A7A-8F27-0EE46DB826E8}" presName="hierChild3" presStyleCnt="0"/>
      <dgm:spPr/>
    </dgm:pt>
    <dgm:pt modelId="{CF17770A-FEF2-4677-BB34-BEE4C13BB56A}" type="pres">
      <dgm:prSet presAssocID="{6BD8B94A-A9A6-4635-970A-38D1B106CEB9}" presName="Name17" presStyleLbl="parChTrans1D3" presStyleIdx="1" presStyleCnt="2"/>
      <dgm:spPr/>
      <dgm:t>
        <a:bodyPr/>
        <a:lstStyle/>
        <a:p>
          <a:endParaRPr lang="es-ES"/>
        </a:p>
      </dgm:t>
    </dgm:pt>
    <dgm:pt modelId="{D72C228A-F401-407D-AD40-AB19B1181F10}" type="pres">
      <dgm:prSet presAssocID="{4CAC7D1D-6418-43BC-B404-4ACFE92BF2BA}" presName="hierRoot3" presStyleCnt="0"/>
      <dgm:spPr/>
    </dgm:pt>
    <dgm:pt modelId="{CD725637-4D98-47CA-8B48-83CB010C809B}" type="pres">
      <dgm:prSet presAssocID="{4CAC7D1D-6418-43BC-B404-4ACFE92BF2BA}" presName="composite3" presStyleCnt="0"/>
      <dgm:spPr/>
    </dgm:pt>
    <dgm:pt modelId="{531C87AA-9994-4446-B25A-4CB344D4416E}" type="pres">
      <dgm:prSet presAssocID="{4CAC7D1D-6418-43BC-B404-4ACFE92BF2BA}" presName="background3" presStyleLbl="node3" presStyleIdx="1" presStyleCnt="2"/>
      <dgm:spPr/>
    </dgm:pt>
    <dgm:pt modelId="{EA9BA18F-7DF5-499C-9E46-5E8F46D383DE}" type="pres">
      <dgm:prSet presAssocID="{4CAC7D1D-6418-43BC-B404-4ACFE92BF2BA}" presName="text3" presStyleLbl="fgAcc3" presStyleIdx="1" presStyleCnt="2" custScaleX="127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982D39-3A76-4C6F-BF41-A9ADB1F7E1C1}" type="pres">
      <dgm:prSet presAssocID="{4CAC7D1D-6418-43BC-B404-4ACFE92BF2BA}" presName="hierChild4" presStyleCnt="0"/>
      <dgm:spPr/>
    </dgm:pt>
  </dgm:ptLst>
  <dgm:cxnLst>
    <dgm:cxn modelId="{9BAEB29B-CCDA-438E-9C01-F95B3345FF8C}" srcId="{7E311D9B-B2D4-4A7A-8F27-0EE46DB826E8}" destId="{4CAC7D1D-6418-43BC-B404-4ACFE92BF2BA}" srcOrd="0" destOrd="0" parTransId="{6BD8B94A-A9A6-4635-970A-38D1B106CEB9}" sibTransId="{88181377-91CB-42A2-8C1C-CC9E5E770DAA}"/>
    <dgm:cxn modelId="{BAEB3632-A6A6-4807-BEB4-CF620D1F602D}" type="presOf" srcId="{EB55DD9D-2ECD-4D8F-AFA1-8882242018FC}" destId="{28E5D57B-6A8F-45DA-9900-9749B2EDA0EB}" srcOrd="0" destOrd="0" presId="urn:microsoft.com/office/officeart/2005/8/layout/hierarchy1"/>
    <dgm:cxn modelId="{EBC4B065-89CA-43F0-BBDE-E56E25D03DCC}" type="presOf" srcId="{4CAC7D1D-6418-43BC-B404-4ACFE92BF2BA}" destId="{EA9BA18F-7DF5-499C-9E46-5E8F46D383DE}" srcOrd="0" destOrd="0" presId="urn:microsoft.com/office/officeart/2005/8/layout/hierarchy1"/>
    <dgm:cxn modelId="{9EB4D8A4-F12F-4786-A260-0BB137D20CFE}" type="presOf" srcId="{E480732D-A1E9-4695-8468-B8019CB27738}" destId="{D7D71212-1947-435E-AB97-60976041673E}" srcOrd="0" destOrd="0" presId="urn:microsoft.com/office/officeart/2005/8/layout/hierarchy1"/>
    <dgm:cxn modelId="{1B9DBABC-8931-4113-823B-0543940196DF}" type="presOf" srcId="{36DF2190-9EC7-4CFC-9421-9CE2CAF31D73}" destId="{BB686EEE-F4FB-4D3A-A519-6233F8540BA1}" srcOrd="0" destOrd="0" presId="urn:microsoft.com/office/officeart/2005/8/layout/hierarchy1"/>
    <dgm:cxn modelId="{3B3E8C7D-C507-4241-8050-2F7CAFEE59D8}" srcId="{E480732D-A1E9-4695-8468-B8019CB27738}" destId="{9939BD5F-FF38-41AA-AC7A-8434A48F9295}" srcOrd="0" destOrd="0" parTransId="{EB55DD9D-2ECD-4D8F-AFA1-8882242018FC}" sibTransId="{AA52512E-852C-4F02-A69E-4A465FC59222}"/>
    <dgm:cxn modelId="{8F1E05DA-A1D6-4321-BB45-7F1D98D7B011}" srcId="{89FF8175-4AD4-4600-A3F7-5A03A41D8453}" destId="{E480732D-A1E9-4695-8468-B8019CB27738}" srcOrd="0" destOrd="0" parTransId="{F6140578-9FD3-4EFB-922D-7D522C78861A}" sibTransId="{6C996BB5-075F-4F43-AA85-00A06E41DEC5}"/>
    <dgm:cxn modelId="{F1693447-775D-478F-8F67-B5BA84A6578C}" type="presOf" srcId="{F6140578-9FD3-4EFB-922D-7D522C78861A}" destId="{51340D25-9B1B-41F9-A987-951370702069}" srcOrd="0" destOrd="0" presId="urn:microsoft.com/office/officeart/2005/8/layout/hierarchy1"/>
    <dgm:cxn modelId="{1DC7E24E-7A10-4DD4-8860-3BEE2762464F}" type="presOf" srcId="{6BD8B94A-A9A6-4635-970A-38D1B106CEB9}" destId="{CF17770A-FEF2-4677-BB34-BEE4C13BB56A}" srcOrd="0" destOrd="0" presId="urn:microsoft.com/office/officeart/2005/8/layout/hierarchy1"/>
    <dgm:cxn modelId="{284EC59C-BE1E-4211-83F0-147B93297C69}" type="presOf" srcId="{E7B66EEE-57E4-479C-92FE-12AF07FB1DCE}" destId="{667A85BB-F129-4298-AEA2-430A6190C975}" srcOrd="0" destOrd="0" presId="urn:microsoft.com/office/officeart/2005/8/layout/hierarchy1"/>
    <dgm:cxn modelId="{1ED75176-0066-4B0E-A21C-24BAA07C8213}" srcId="{E7B66EEE-57E4-479C-92FE-12AF07FB1DCE}" destId="{89FF8175-4AD4-4600-A3F7-5A03A41D8453}" srcOrd="0" destOrd="0" parTransId="{F4A974F1-A046-4C34-B13C-7E7299295457}" sibTransId="{51768393-99EC-4299-89E9-ABE174D3073F}"/>
    <dgm:cxn modelId="{170C14E6-80DB-4AE5-ACA0-0982FC77A473}" type="presOf" srcId="{89FF8175-4AD4-4600-A3F7-5A03A41D8453}" destId="{6745125B-C2E3-406B-ADC3-27C8F019640E}" srcOrd="0" destOrd="0" presId="urn:microsoft.com/office/officeart/2005/8/layout/hierarchy1"/>
    <dgm:cxn modelId="{A5337259-C0C1-4CC1-9A3B-B39EA3CB93EC}" type="presOf" srcId="{9939BD5F-FF38-41AA-AC7A-8434A48F9295}" destId="{CF285D1C-D2A2-40A8-A666-F994B80C849A}" srcOrd="0" destOrd="0" presId="urn:microsoft.com/office/officeart/2005/8/layout/hierarchy1"/>
    <dgm:cxn modelId="{94237530-9CE9-4A2B-B1F4-B43C39CE0903}" srcId="{89FF8175-4AD4-4600-A3F7-5A03A41D8453}" destId="{7E311D9B-B2D4-4A7A-8F27-0EE46DB826E8}" srcOrd="1" destOrd="0" parTransId="{36DF2190-9EC7-4CFC-9421-9CE2CAF31D73}" sibTransId="{842D5C82-6FD7-40E4-9917-AFA8FA554981}"/>
    <dgm:cxn modelId="{7761E8AE-4CF2-488B-8C53-3896260AAC6C}" type="presOf" srcId="{7E311D9B-B2D4-4A7A-8F27-0EE46DB826E8}" destId="{72558AB8-240B-471D-B5EF-6AA8B0048E3B}" srcOrd="0" destOrd="0" presId="urn:microsoft.com/office/officeart/2005/8/layout/hierarchy1"/>
    <dgm:cxn modelId="{8010E1F9-BEA8-437F-A65D-1FE9BDE5BDCD}" type="presParOf" srcId="{667A85BB-F129-4298-AEA2-430A6190C975}" destId="{E2CAEE40-D1A3-4E9F-B763-70BB1AAEA9A5}" srcOrd="0" destOrd="0" presId="urn:microsoft.com/office/officeart/2005/8/layout/hierarchy1"/>
    <dgm:cxn modelId="{966D6085-082E-4CF2-9BD9-084169977F26}" type="presParOf" srcId="{E2CAEE40-D1A3-4E9F-B763-70BB1AAEA9A5}" destId="{1FA5ED99-C643-43FE-855F-0D48C78BAF82}" srcOrd="0" destOrd="0" presId="urn:microsoft.com/office/officeart/2005/8/layout/hierarchy1"/>
    <dgm:cxn modelId="{BE1910DA-D8C6-4EB9-A1EA-6716968B8E43}" type="presParOf" srcId="{1FA5ED99-C643-43FE-855F-0D48C78BAF82}" destId="{98B81F09-670E-4CA5-9CD5-496FDCD9871C}" srcOrd="0" destOrd="0" presId="urn:microsoft.com/office/officeart/2005/8/layout/hierarchy1"/>
    <dgm:cxn modelId="{3BEB4141-BD5D-4323-A6C6-9F36639938E4}" type="presParOf" srcId="{1FA5ED99-C643-43FE-855F-0D48C78BAF82}" destId="{6745125B-C2E3-406B-ADC3-27C8F019640E}" srcOrd="1" destOrd="0" presId="urn:microsoft.com/office/officeart/2005/8/layout/hierarchy1"/>
    <dgm:cxn modelId="{5E11F8FE-CF65-40D5-B64A-C8E6E75744B3}" type="presParOf" srcId="{E2CAEE40-D1A3-4E9F-B763-70BB1AAEA9A5}" destId="{84EF4A38-C4EE-447F-B069-E48FE78925FA}" srcOrd="1" destOrd="0" presId="urn:microsoft.com/office/officeart/2005/8/layout/hierarchy1"/>
    <dgm:cxn modelId="{B9C9E4BB-2E7E-4774-931E-F95E2E648A25}" type="presParOf" srcId="{84EF4A38-C4EE-447F-B069-E48FE78925FA}" destId="{51340D25-9B1B-41F9-A987-951370702069}" srcOrd="0" destOrd="0" presId="urn:microsoft.com/office/officeart/2005/8/layout/hierarchy1"/>
    <dgm:cxn modelId="{EAF9E7F6-AF67-4ACC-A44E-17997051678B}" type="presParOf" srcId="{84EF4A38-C4EE-447F-B069-E48FE78925FA}" destId="{02011EF3-642E-4060-B3D5-FAE7A9D943E3}" srcOrd="1" destOrd="0" presId="urn:microsoft.com/office/officeart/2005/8/layout/hierarchy1"/>
    <dgm:cxn modelId="{812EBB53-9139-4917-82F9-1D12B611F290}" type="presParOf" srcId="{02011EF3-642E-4060-B3D5-FAE7A9D943E3}" destId="{245E68BD-071F-4C7B-B830-9C6D965AB11A}" srcOrd="0" destOrd="0" presId="urn:microsoft.com/office/officeart/2005/8/layout/hierarchy1"/>
    <dgm:cxn modelId="{254C37B7-4D4A-4CEC-8016-E66628DCAC5F}" type="presParOf" srcId="{245E68BD-071F-4C7B-B830-9C6D965AB11A}" destId="{B8D2C5F7-406B-4700-80C7-1233662D5265}" srcOrd="0" destOrd="0" presId="urn:microsoft.com/office/officeart/2005/8/layout/hierarchy1"/>
    <dgm:cxn modelId="{0EA9B3D2-7543-46A5-96BC-B74C4570AA64}" type="presParOf" srcId="{245E68BD-071F-4C7B-B830-9C6D965AB11A}" destId="{D7D71212-1947-435E-AB97-60976041673E}" srcOrd="1" destOrd="0" presId="urn:microsoft.com/office/officeart/2005/8/layout/hierarchy1"/>
    <dgm:cxn modelId="{46B8A3B1-7BDD-4559-8D38-41D0C1C3DF10}" type="presParOf" srcId="{02011EF3-642E-4060-B3D5-FAE7A9D943E3}" destId="{157B6895-FF47-4BB8-9CA2-D28C5B6DB6C7}" srcOrd="1" destOrd="0" presId="urn:microsoft.com/office/officeart/2005/8/layout/hierarchy1"/>
    <dgm:cxn modelId="{ED867053-C182-4932-A002-D45B492CD6D3}" type="presParOf" srcId="{157B6895-FF47-4BB8-9CA2-D28C5B6DB6C7}" destId="{28E5D57B-6A8F-45DA-9900-9749B2EDA0EB}" srcOrd="0" destOrd="0" presId="urn:microsoft.com/office/officeart/2005/8/layout/hierarchy1"/>
    <dgm:cxn modelId="{411D7B05-E0C5-411E-B085-8B722FD9DF9A}" type="presParOf" srcId="{157B6895-FF47-4BB8-9CA2-D28C5B6DB6C7}" destId="{ED4D6505-07CE-4B95-9439-A4BE14872944}" srcOrd="1" destOrd="0" presId="urn:microsoft.com/office/officeart/2005/8/layout/hierarchy1"/>
    <dgm:cxn modelId="{67450FC5-9CA5-4450-8375-0A242814988B}" type="presParOf" srcId="{ED4D6505-07CE-4B95-9439-A4BE14872944}" destId="{1BB23F3B-6784-468B-BD61-6249FA3909A5}" srcOrd="0" destOrd="0" presId="urn:microsoft.com/office/officeart/2005/8/layout/hierarchy1"/>
    <dgm:cxn modelId="{A4B4504D-2A2F-4B4B-B298-673726D2B0F1}" type="presParOf" srcId="{1BB23F3B-6784-468B-BD61-6249FA3909A5}" destId="{B63AB04E-17A0-4722-8D16-5B611D4BD7E9}" srcOrd="0" destOrd="0" presId="urn:microsoft.com/office/officeart/2005/8/layout/hierarchy1"/>
    <dgm:cxn modelId="{CDFBD233-6899-4A98-A5E2-1BEF7754A409}" type="presParOf" srcId="{1BB23F3B-6784-468B-BD61-6249FA3909A5}" destId="{CF285D1C-D2A2-40A8-A666-F994B80C849A}" srcOrd="1" destOrd="0" presId="urn:microsoft.com/office/officeart/2005/8/layout/hierarchy1"/>
    <dgm:cxn modelId="{EE838DCD-D679-4EC8-BA99-8EEE87E4A3C8}" type="presParOf" srcId="{ED4D6505-07CE-4B95-9439-A4BE14872944}" destId="{718E75DF-D3BA-43B3-B828-ADB596AB93B2}" srcOrd="1" destOrd="0" presId="urn:microsoft.com/office/officeart/2005/8/layout/hierarchy1"/>
    <dgm:cxn modelId="{196BC851-27C4-4EDC-A2FC-850846F0B886}" type="presParOf" srcId="{84EF4A38-C4EE-447F-B069-E48FE78925FA}" destId="{BB686EEE-F4FB-4D3A-A519-6233F8540BA1}" srcOrd="2" destOrd="0" presId="urn:microsoft.com/office/officeart/2005/8/layout/hierarchy1"/>
    <dgm:cxn modelId="{CCF3FA12-0B44-4C07-BF5E-A5160AC28E25}" type="presParOf" srcId="{84EF4A38-C4EE-447F-B069-E48FE78925FA}" destId="{DDC1370D-A706-4F4D-AAAB-E04ABAA381A1}" srcOrd="3" destOrd="0" presId="urn:microsoft.com/office/officeart/2005/8/layout/hierarchy1"/>
    <dgm:cxn modelId="{622B827C-26E9-4B27-AE31-9543308C7A57}" type="presParOf" srcId="{DDC1370D-A706-4F4D-AAAB-E04ABAA381A1}" destId="{CA79E2DC-7E8B-4262-817F-9AA8483B4849}" srcOrd="0" destOrd="0" presId="urn:microsoft.com/office/officeart/2005/8/layout/hierarchy1"/>
    <dgm:cxn modelId="{01789483-D1B8-401E-906C-6E5760EB41C5}" type="presParOf" srcId="{CA79E2DC-7E8B-4262-817F-9AA8483B4849}" destId="{CA294BEB-86BE-4FAA-AB3F-F4D5322F99B0}" srcOrd="0" destOrd="0" presId="urn:microsoft.com/office/officeart/2005/8/layout/hierarchy1"/>
    <dgm:cxn modelId="{4F939AA8-6348-4E44-A1D7-695FDA76CC38}" type="presParOf" srcId="{CA79E2DC-7E8B-4262-817F-9AA8483B4849}" destId="{72558AB8-240B-471D-B5EF-6AA8B0048E3B}" srcOrd="1" destOrd="0" presId="urn:microsoft.com/office/officeart/2005/8/layout/hierarchy1"/>
    <dgm:cxn modelId="{5160E793-ABFB-4E8B-9B7B-6BDADE8849DA}" type="presParOf" srcId="{DDC1370D-A706-4F4D-AAAB-E04ABAA381A1}" destId="{031E9500-146C-4385-B258-5CF742D5EE8C}" srcOrd="1" destOrd="0" presId="urn:microsoft.com/office/officeart/2005/8/layout/hierarchy1"/>
    <dgm:cxn modelId="{94295FA1-D32B-4E33-B7DB-AF64B8BB8340}" type="presParOf" srcId="{031E9500-146C-4385-B258-5CF742D5EE8C}" destId="{CF17770A-FEF2-4677-BB34-BEE4C13BB56A}" srcOrd="0" destOrd="0" presId="urn:microsoft.com/office/officeart/2005/8/layout/hierarchy1"/>
    <dgm:cxn modelId="{0A2EA321-67BC-43FB-8972-6B6CCFAE40B4}" type="presParOf" srcId="{031E9500-146C-4385-B258-5CF742D5EE8C}" destId="{D72C228A-F401-407D-AD40-AB19B1181F10}" srcOrd="1" destOrd="0" presId="urn:microsoft.com/office/officeart/2005/8/layout/hierarchy1"/>
    <dgm:cxn modelId="{BB897D46-F643-4325-A36D-0ABE635ECF5D}" type="presParOf" srcId="{D72C228A-F401-407D-AD40-AB19B1181F10}" destId="{CD725637-4D98-47CA-8B48-83CB010C809B}" srcOrd="0" destOrd="0" presId="urn:microsoft.com/office/officeart/2005/8/layout/hierarchy1"/>
    <dgm:cxn modelId="{C434827C-A598-4B6D-A773-EA487776A1ED}" type="presParOf" srcId="{CD725637-4D98-47CA-8B48-83CB010C809B}" destId="{531C87AA-9994-4446-B25A-4CB344D4416E}" srcOrd="0" destOrd="0" presId="urn:microsoft.com/office/officeart/2005/8/layout/hierarchy1"/>
    <dgm:cxn modelId="{F0F08FC7-C623-4CCC-A3C5-49D507A6B083}" type="presParOf" srcId="{CD725637-4D98-47CA-8B48-83CB010C809B}" destId="{EA9BA18F-7DF5-499C-9E46-5E8F46D383DE}" srcOrd="1" destOrd="0" presId="urn:microsoft.com/office/officeart/2005/8/layout/hierarchy1"/>
    <dgm:cxn modelId="{C570ED07-DE00-4A89-8217-2E3A1971713E}" type="presParOf" srcId="{D72C228A-F401-407D-AD40-AB19B1181F10}" destId="{D3982D39-3A76-4C6F-BF41-A9ADB1F7E1C1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CA321C-08ED-498B-92B5-D9AF69EC2423}" type="doc">
      <dgm:prSet loTypeId="urn:microsoft.com/office/officeart/2005/8/layout/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D6F0362-3C82-4383-B1A9-E46F0C5C77E8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No dependen de la energía solar</a:t>
          </a:r>
          <a:endParaRPr lang="es-ES" sz="1800" b="1" dirty="0">
            <a:solidFill>
              <a:schemeClr val="tx1"/>
            </a:solidFill>
          </a:endParaRPr>
        </a:p>
      </dgm:t>
    </dgm:pt>
    <dgm:pt modelId="{CB201090-448C-4C3F-8E60-8A97E656F995}" type="parTrans" cxnId="{D7DF8AAA-957E-4706-81A4-6BE3C0E040A9}">
      <dgm:prSet/>
      <dgm:spPr/>
      <dgm:t>
        <a:bodyPr/>
        <a:lstStyle/>
        <a:p>
          <a:endParaRPr lang="es-ES"/>
        </a:p>
      </dgm:t>
    </dgm:pt>
    <dgm:pt modelId="{8853C6FD-E15C-41DA-AF14-685E54402F67}" type="sibTrans" cxnId="{D7DF8AAA-957E-4706-81A4-6BE3C0E040A9}">
      <dgm:prSet/>
      <dgm:spPr/>
      <dgm:t>
        <a:bodyPr/>
        <a:lstStyle/>
        <a:p>
          <a:endParaRPr lang="es-ES"/>
        </a:p>
      </dgm:t>
    </dgm:pt>
    <dgm:pt modelId="{C16841E2-CB5E-430A-ACC1-B2580C858497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Ambiente reductor</a:t>
          </a:r>
          <a:endParaRPr lang="es-ES" sz="1800" b="1" dirty="0">
            <a:solidFill>
              <a:schemeClr val="tx1"/>
            </a:solidFill>
          </a:endParaRPr>
        </a:p>
      </dgm:t>
    </dgm:pt>
    <dgm:pt modelId="{01E8124D-FB8C-4F86-9D46-1FB679210269}" type="parTrans" cxnId="{5E3D99EA-6454-4D2B-816A-32B4A5C68BA7}">
      <dgm:prSet/>
      <dgm:spPr/>
      <dgm:t>
        <a:bodyPr/>
        <a:lstStyle/>
        <a:p>
          <a:endParaRPr lang="es-ES"/>
        </a:p>
      </dgm:t>
    </dgm:pt>
    <dgm:pt modelId="{156FD07D-382A-496D-92E7-F1767CACAE9F}" type="sibTrans" cxnId="{5E3D99EA-6454-4D2B-816A-32B4A5C68BA7}">
      <dgm:prSet/>
      <dgm:spPr/>
      <dgm:t>
        <a:bodyPr/>
        <a:lstStyle/>
        <a:p>
          <a:endParaRPr lang="es-ES"/>
        </a:p>
      </dgm:t>
    </dgm:pt>
    <dgm:pt modelId="{87387AED-A568-487B-B022-FC25D32D30C9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Con cavidades cerradas donde se formaría una sopa primitiva más concentrada</a:t>
          </a:r>
          <a:endParaRPr lang="es-ES" sz="1800" b="1" dirty="0">
            <a:solidFill>
              <a:schemeClr val="tx1"/>
            </a:solidFill>
          </a:endParaRPr>
        </a:p>
      </dgm:t>
    </dgm:pt>
    <dgm:pt modelId="{B2C0297F-D46F-42FC-99A2-EB65B9000EC5}" type="parTrans" cxnId="{765E00E4-08BA-4A8D-B8F2-4425C7FC396C}">
      <dgm:prSet/>
      <dgm:spPr/>
      <dgm:t>
        <a:bodyPr/>
        <a:lstStyle/>
        <a:p>
          <a:endParaRPr lang="es-ES"/>
        </a:p>
      </dgm:t>
    </dgm:pt>
    <dgm:pt modelId="{CD186D81-BEBE-4C57-AC33-6F64306D5F60}" type="sibTrans" cxnId="{765E00E4-08BA-4A8D-B8F2-4425C7FC396C}">
      <dgm:prSet/>
      <dgm:spPr/>
      <dgm:t>
        <a:bodyPr/>
        <a:lstStyle/>
        <a:p>
          <a:endParaRPr lang="es-ES"/>
        </a:p>
      </dgm:t>
    </dgm:pt>
    <dgm:pt modelId="{F18B12E8-5CD1-4E08-99AE-3CBD6A913084}" type="pres">
      <dgm:prSet presAssocID="{62CA321C-08ED-498B-92B5-D9AF69EC24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2AF180-DCE0-4BE0-B71B-E6EF9ED1AA75}" type="pres">
      <dgm:prSet presAssocID="{2D6F0362-3C82-4383-B1A9-E46F0C5C77E8}" presName="parentLin" presStyleCnt="0"/>
      <dgm:spPr/>
    </dgm:pt>
    <dgm:pt modelId="{002756EE-1162-43B2-ACC3-4D3212A4CECE}" type="pres">
      <dgm:prSet presAssocID="{2D6F0362-3C82-4383-B1A9-E46F0C5C77E8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12B19EA5-A2B7-4D0F-85BF-7DE4A402F2A1}" type="pres">
      <dgm:prSet presAssocID="{2D6F0362-3C82-4383-B1A9-E46F0C5C77E8}" presName="parentText" presStyleLbl="node1" presStyleIdx="0" presStyleCnt="3" custScaleX="110204" custScaleY="16869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0FF2B-6E90-46CC-B89A-CA7A1580D357}" type="pres">
      <dgm:prSet presAssocID="{2D6F0362-3C82-4383-B1A9-E46F0C5C77E8}" presName="negativeSpace" presStyleCnt="0"/>
      <dgm:spPr/>
    </dgm:pt>
    <dgm:pt modelId="{433A1D4A-AAC0-4D67-893A-50F6F133F9D7}" type="pres">
      <dgm:prSet presAssocID="{2D6F0362-3C82-4383-B1A9-E46F0C5C77E8}" presName="childText" presStyleLbl="conFgAcc1" presStyleIdx="0" presStyleCnt="3">
        <dgm:presLayoutVars>
          <dgm:bulletEnabled val="1"/>
        </dgm:presLayoutVars>
      </dgm:prSet>
      <dgm:spPr/>
    </dgm:pt>
    <dgm:pt modelId="{E4AC2EA6-3247-4FC6-96A9-8650297CD970}" type="pres">
      <dgm:prSet presAssocID="{8853C6FD-E15C-41DA-AF14-685E54402F67}" presName="spaceBetweenRectangles" presStyleCnt="0"/>
      <dgm:spPr/>
    </dgm:pt>
    <dgm:pt modelId="{C3D8A918-D816-4985-B345-5FA4F62C940F}" type="pres">
      <dgm:prSet presAssocID="{C16841E2-CB5E-430A-ACC1-B2580C858497}" presName="parentLin" presStyleCnt="0"/>
      <dgm:spPr/>
    </dgm:pt>
    <dgm:pt modelId="{8806E45D-D97B-4A4C-A8F6-2258EB0B3677}" type="pres">
      <dgm:prSet presAssocID="{C16841E2-CB5E-430A-ACC1-B2580C858497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5A0DB77C-8C6C-4C4B-925E-D1AF28201AA0}" type="pres">
      <dgm:prSet presAssocID="{C16841E2-CB5E-430A-ACC1-B2580C858497}" presName="parentText" presStyleLbl="node1" presStyleIdx="1" presStyleCnt="3" custScaleX="110204" custScaleY="16869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A0A74E-0330-46F0-9E76-9CC00D6E4680}" type="pres">
      <dgm:prSet presAssocID="{C16841E2-CB5E-430A-ACC1-B2580C858497}" presName="negativeSpace" presStyleCnt="0"/>
      <dgm:spPr/>
    </dgm:pt>
    <dgm:pt modelId="{754C8DEF-27A7-4D04-8E60-A8F62A1858A8}" type="pres">
      <dgm:prSet presAssocID="{C16841E2-CB5E-430A-ACC1-B2580C858497}" presName="childText" presStyleLbl="conFgAcc1" presStyleIdx="1" presStyleCnt="3">
        <dgm:presLayoutVars>
          <dgm:bulletEnabled val="1"/>
        </dgm:presLayoutVars>
      </dgm:prSet>
      <dgm:spPr/>
    </dgm:pt>
    <dgm:pt modelId="{1FA3EF21-0239-4401-8A1E-80FD231BD44F}" type="pres">
      <dgm:prSet presAssocID="{156FD07D-382A-496D-92E7-F1767CACAE9F}" presName="spaceBetweenRectangles" presStyleCnt="0"/>
      <dgm:spPr/>
    </dgm:pt>
    <dgm:pt modelId="{6033A60B-3079-4211-AFBA-74B37431A1D5}" type="pres">
      <dgm:prSet presAssocID="{87387AED-A568-487B-B022-FC25D32D30C9}" presName="parentLin" presStyleCnt="0"/>
      <dgm:spPr/>
    </dgm:pt>
    <dgm:pt modelId="{FD707163-7EBC-47EE-A6EA-B3EA00DDA4FD}" type="pres">
      <dgm:prSet presAssocID="{87387AED-A568-487B-B022-FC25D32D30C9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C4351483-8889-4BD4-B22D-16E530E47ACB}" type="pres">
      <dgm:prSet presAssocID="{87387AED-A568-487B-B022-FC25D32D30C9}" presName="parentText" presStyleLbl="node1" presStyleIdx="2" presStyleCnt="3" custScaleX="115306" custScaleY="16869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77E5F4-D71D-41EB-ABC4-53531C9B3A00}" type="pres">
      <dgm:prSet presAssocID="{87387AED-A568-487B-B022-FC25D32D30C9}" presName="negativeSpace" presStyleCnt="0"/>
      <dgm:spPr/>
    </dgm:pt>
    <dgm:pt modelId="{713E5DD4-417D-4F98-922B-6721C5ADE918}" type="pres">
      <dgm:prSet presAssocID="{87387AED-A568-487B-B022-FC25D32D30C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FF5A95-53ED-40FA-9EBB-D8D1E3257AA4}" type="presOf" srcId="{87387AED-A568-487B-B022-FC25D32D30C9}" destId="{C4351483-8889-4BD4-B22D-16E530E47ACB}" srcOrd="1" destOrd="0" presId="urn:microsoft.com/office/officeart/2005/8/layout/list1"/>
    <dgm:cxn modelId="{428FE7B5-CF46-4D9F-B5CD-D022E015B8BF}" type="presOf" srcId="{C16841E2-CB5E-430A-ACC1-B2580C858497}" destId="{8806E45D-D97B-4A4C-A8F6-2258EB0B3677}" srcOrd="0" destOrd="0" presId="urn:microsoft.com/office/officeart/2005/8/layout/list1"/>
    <dgm:cxn modelId="{2D60700C-8A95-4E23-9613-A290EDEA007B}" type="presOf" srcId="{62CA321C-08ED-498B-92B5-D9AF69EC2423}" destId="{F18B12E8-5CD1-4E08-99AE-3CBD6A913084}" srcOrd="0" destOrd="0" presId="urn:microsoft.com/office/officeart/2005/8/layout/list1"/>
    <dgm:cxn modelId="{5E3D99EA-6454-4D2B-816A-32B4A5C68BA7}" srcId="{62CA321C-08ED-498B-92B5-D9AF69EC2423}" destId="{C16841E2-CB5E-430A-ACC1-B2580C858497}" srcOrd="1" destOrd="0" parTransId="{01E8124D-FB8C-4F86-9D46-1FB679210269}" sibTransId="{156FD07D-382A-496D-92E7-F1767CACAE9F}"/>
    <dgm:cxn modelId="{D7DF8AAA-957E-4706-81A4-6BE3C0E040A9}" srcId="{62CA321C-08ED-498B-92B5-D9AF69EC2423}" destId="{2D6F0362-3C82-4383-B1A9-E46F0C5C77E8}" srcOrd="0" destOrd="0" parTransId="{CB201090-448C-4C3F-8E60-8A97E656F995}" sibTransId="{8853C6FD-E15C-41DA-AF14-685E54402F67}"/>
    <dgm:cxn modelId="{925D75B0-AF3D-4AFA-9E23-FF22FE389133}" type="presOf" srcId="{C16841E2-CB5E-430A-ACC1-B2580C858497}" destId="{5A0DB77C-8C6C-4C4B-925E-D1AF28201AA0}" srcOrd="1" destOrd="0" presId="urn:microsoft.com/office/officeart/2005/8/layout/list1"/>
    <dgm:cxn modelId="{765E00E4-08BA-4A8D-B8F2-4425C7FC396C}" srcId="{62CA321C-08ED-498B-92B5-D9AF69EC2423}" destId="{87387AED-A568-487B-B022-FC25D32D30C9}" srcOrd="2" destOrd="0" parTransId="{B2C0297F-D46F-42FC-99A2-EB65B9000EC5}" sibTransId="{CD186D81-BEBE-4C57-AC33-6F64306D5F60}"/>
    <dgm:cxn modelId="{EC29CC7E-808C-41DD-84AF-55F6A0A7619A}" type="presOf" srcId="{2D6F0362-3C82-4383-B1A9-E46F0C5C77E8}" destId="{002756EE-1162-43B2-ACC3-4D3212A4CECE}" srcOrd="0" destOrd="0" presId="urn:microsoft.com/office/officeart/2005/8/layout/list1"/>
    <dgm:cxn modelId="{03B30A47-0FBB-4BBE-97BC-83AA7E127D74}" type="presOf" srcId="{87387AED-A568-487B-B022-FC25D32D30C9}" destId="{FD707163-7EBC-47EE-A6EA-B3EA00DDA4FD}" srcOrd="0" destOrd="0" presId="urn:microsoft.com/office/officeart/2005/8/layout/list1"/>
    <dgm:cxn modelId="{E0F85030-242F-4641-8ED6-1222DDDE8A6B}" type="presOf" srcId="{2D6F0362-3C82-4383-B1A9-E46F0C5C77E8}" destId="{12B19EA5-A2B7-4D0F-85BF-7DE4A402F2A1}" srcOrd="1" destOrd="0" presId="urn:microsoft.com/office/officeart/2005/8/layout/list1"/>
    <dgm:cxn modelId="{68DCA45A-38F0-4C1D-925D-9DF869DD70CE}" type="presParOf" srcId="{F18B12E8-5CD1-4E08-99AE-3CBD6A913084}" destId="{972AF180-DCE0-4BE0-B71B-E6EF9ED1AA75}" srcOrd="0" destOrd="0" presId="urn:microsoft.com/office/officeart/2005/8/layout/list1"/>
    <dgm:cxn modelId="{F2AEB503-70AC-4D36-9C82-A424B7833876}" type="presParOf" srcId="{972AF180-DCE0-4BE0-B71B-E6EF9ED1AA75}" destId="{002756EE-1162-43B2-ACC3-4D3212A4CECE}" srcOrd="0" destOrd="0" presId="urn:microsoft.com/office/officeart/2005/8/layout/list1"/>
    <dgm:cxn modelId="{974B62FE-B967-4382-B5B6-95FABA1B24FF}" type="presParOf" srcId="{972AF180-DCE0-4BE0-B71B-E6EF9ED1AA75}" destId="{12B19EA5-A2B7-4D0F-85BF-7DE4A402F2A1}" srcOrd="1" destOrd="0" presId="urn:microsoft.com/office/officeart/2005/8/layout/list1"/>
    <dgm:cxn modelId="{F271C313-E2A1-4349-92E2-9AAD97300868}" type="presParOf" srcId="{F18B12E8-5CD1-4E08-99AE-3CBD6A913084}" destId="{92D0FF2B-6E90-46CC-B89A-CA7A1580D357}" srcOrd="1" destOrd="0" presId="urn:microsoft.com/office/officeart/2005/8/layout/list1"/>
    <dgm:cxn modelId="{9AF2DF0B-EB7F-46CD-8C21-4B0A811129B0}" type="presParOf" srcId="{F18B12E8-5CD1-4E08-99AE-3CBD6A913084}" destId="{433A1D4A-AAC0-4D67-893A-50F6F133F9D7}" srcOrd="2" destOrd="0" presId="urn:microsoft.com/office/officeart/2005/8/layout/list1"/>
    <dgm:cxn modelId="{1BAB5762-B193-4873-8DA9-9B108F59E7C4}" type="presParOf" srcId="{F18B12E8-5CD1-4E08-99AE-3CBD6A913084}" destId="{E4AC2EA6-3247-4FC6-96A9-8650297CD970}" srcOrd="3" destOrd="0" presId="urn:microsoft.com/office/officeart/2005/8/layout/list1"/>
    <dgm:cxn modelId="{A9B937F7-7034-4B3F-89BA-8D125921F61E}" type="presParOf" srcId="{F18B12E8-5CD1-4E08-99AE-3CBD6A913084}" destId="{C3D8A918-D816-4985-B345-5FA4F62C940F}" srcOrd="4" destOrd="0" presId="urn:microsoft.com/office/officeart/2005/8/layout/list1"/>
    <dgm:cxn modelId="{F0B7528F-B9E9-4459-9AB6-F97FE084C3BD}" type="presParOf" srcId="{C3D8A918-D816-4985-B345-5FA4F62C940F}" destId="{8806E45D-D97B-4A4C-A8F6-2258EB0B3677}" srcOrd="0" destOrd="0" presId="urn:microsoft.com/office/officeart/2005/8/layout/list1"/>
    <dgm:cxn modelId="{66F8D088-D10A-45B2-9FDB-D0CBF9AD1057}" type="presParOf" srcId="{C3D8A918-D816-4985-B345-5FA4F62C940F}" destId="{5A0DB77C-8C6C-4C4B-925E-D1AF28201AA0}" srcOrd="1" destOrd="0" presId="urn:microsoft.com/office/officeart/2005/8/layout/list1"/>
    <dgm:cxn modelId="{37DD740C-9743-46AA-8E5E-E8E30459C535}" type="presParOf" srcId="{F18B12E8-5CD1-4E08-99AE-3CBD6A913084}" destId="{7AA0A74E-0330-46F0-9E76-9CC00D6E4680}" srcOrd="5" destOrd="0" presId="urn:microsoft.com/office/officeart/2005/8/layout/list1"/>
    <dgm:cxn modelId="{C3F725CA-28D3-414F-9374-D07B55723C28}" type="presParOf" srcId="{F18B12E8-5CD1-4E08-99AE-3CBD6A913084}" destId="{754C8DEF-27A7-4D04-8E60-A8F62A1858A8}" srcOrd="6" destOrd="0" presId="urn:microsoft.com/office/officeart/2005/8/layout/list1"/>
    <dgm:cxn modelId="{612F56C5-4772-4535-93B8-A6130C8C4F17}" type="presParOf" srcId="{F18B12E8-5CD1-4E08-99AE-3CBD6A913084}" destId="{1FA3EF21-0239-4401-8A1E-80FD231BD44F}" srcOrd="7" destOrd="0" presId="urn:microsoft.com/office/officeart/2005/8/layout/list1"/>
    <dgm:cxn modelId="{FF57B3DC-1D6F-45CE-ABE4-D942931927A3}" type="presParOf" srcId="{F18B12E8-5CD1-4E08-99AE-3CBD6A913084}" destId="{6033A60B-3079-4211-AFBA-74B37431A1D5}" srcOrd="8" destOrd="0" presId="urn:microsoft.com/office/officeart/2005/8/layout/list1"/>
    <dgm:cxn modelId="{66F42DFA-75BA-4C12-BDA5-9D332FAAB4E7}" type="presParOf" srcId="{6033A60B-3079-4211-AFBA-74B37431A1D5}" destId="{FD707163-7EBC-47EE-A6EA-B3EA00DDA4FD}" srcOrd="0" destOrd="0" presId="urn:microsoft.com/office/officeart/2005/8/layout/list1"/>
    <dgm:cxn modelId="{B2DF739B-5ECE-472E-B872-D9A3491DD345}" type="presParOf" srcId="{6033A60B-3079-4211-AFBA-74B37431A1D5}" destId="{C4351483-8889-4BD4-B22D-16E530E47ACB}" srcOrd="1" destOrd="0" presId="urn:microsoft.com/office/officeart/2005/8/layout/list1"/>
    <dgm:cxn modelId="{07D8BDE7-A7AC-49D0-B1ED-D999F4D7D7D3}" type="presParOf" srcId="{F18B12E8-5CD1-4E08-99AE-3CBD6A913084}" destId="{1E77E5F4-D71D-41EB-ABC4-53531C9B3A00}" srcOrd="9" destOrd="0" presId="urn:microsoft.com/office/officeart/2005/8/layout/list1"/>
    <dgm:cxn modelId="{E5ABCCC9-730D-43C5-8042-6EEAE9542841}" type="presParOf" srcId="{F18B12E8-5CD1-4E08-99AE-3CBD6A913084}" destId="{713E5DD4-417D-4F98-922B-6721C5ADE918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FBBA72-1571-4C71-AC36-4A8A952E7BB1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11C3163-920E-4E42-BD13-F1676DAF61B1}">
      <dgm:prSet phldrT="[Texto]"/>
      <dgm:spPr>
        <a:solidFill>
          <a:srgbClr val="FFD1A3"/>
        </a:solidFill>
      </dgm:spPr>
      <dgm:t>
        <a:bodyPr/>
        <a:lstStyle/>
        <a:p>
          <a:r>
            <a:rPr lang="es-ES" b="1" dirty="0" smtClean="0">
              <a:solidFill>
                <a:srgbClr val="753805"/>
              </a:solidFill>
            </a:rPr>
            <a:t>Los procesos evolutivos son lentos y no se perciben</a:t>
          </a:r>
          <a:endParaRPr lang="es-ES" b="1" dirty="0">
            <a:solidFill>
              <a:srgbClr val="753805"/>
            </a:solidFill>
          </a:endParaRPr>
        </a:p>
      </dgm:t>
    </dgm:pt>
    <dgm:pt modelId="{B5E5C021-6042-44D8-8051-24B461630490}" type="parTrans" cxnId="{E3B61474-88D2-48A0-821F-EA14C6351306}">
      <dgm:prSet/>
      <dgm:spPr/>
      <dgm:t>
        <a:bodyPr/>
        <a:lstStyle/>
        <a:p>
          <a:endParaRPr lang="es-ES"/>
        </a:p>
      </dgm:t>
    </dgm:pt>
    <dgm:pt modelId="{6CF77C2E-A88B-4679-8328-6819E51AC4DE}" type="sibTrans" cxnId="{E3B61474-88D2-48A0-821F-EA14C6351306}">
      <dgm:prSet/>
      <dgm:spPr/>
      <dgm:t>
        <a:bodyPr/>
        <a:lstStyle/>
        <a:p>
          <a:endParaRPr lang="es-ES"/>
        </a:p>
      </dgm:t>
    </dgm:pt>
    <dgm:pt modelId="{2C04BB3F-A21A-4531-B9AB-E11CFA10FC54}">
      <dgm:prSet phldrT="[Texto]"/>
      <dgm:spPr>
        <a:solidFill>
          <a:srgbClr val="92D050"/>
        </a:solidFill>
      </dgm:spPr>
      <dgm:t>
        <a:bodyPr/>
        <a:lstStyle/>
        <a:p>
          <a:r>
            <a:rPr lang="es-ES" b="1" dirty="0" smtClean="0">
              <a:solidFill>
                <a:srgbClr val="003300"/>
              </a:solidFill>
            </a:rPr>
            <a:t>No sabían cómo aparecían nuevas especies	</a:t>
          </a:r>
          <a:endParaRPr lang="es-ES" b="1" dirty="0">
            <a:solidFill>
              <a:srgbClr val="003300"/>
            </a:solidFill>
          </a:endParaRPr>
        </a:p>
      </dgm:t>
    </dgm:pt>
    <dgm:pt modelId="{3525523A-B5F5-4BC6-8588-26549F26B0E1}" type="parTrans" cxnId="{2BE7DB9A-3661-4486-9913-A17D66CA2D6B}">
      <dgm:prSet/>
      <dgm:spPr/>
      <dgm:t>
        <a:bodyPr/>
        <a:lstStyle/>
        <a:p>
          <a:endParaRPr lang="es-ES"/>
        </a:p>
      </dgm:t>
    </dgm:pt>
    <dgm:pt modelId="{00FD146E-CDF5-4C65-A788-AFD49F573E15}" type="sibTrans" cxnId="{2BE7DB9A-3661-4486-9913-A17D66CA2D6B}">
      <dgm:prSet/>
      <dgm:spPr/>
      <dgm:t>
        <a:bodyPr/>
        <a:lstStyle/>
        <a:p>
          <a:endParaRPr lang="es-ES"/>
        </a:p>
      </dgm:t>
    </dgm:pt>
    <dgm:pt modelId="{74CBBC9F-76CF-423F-B808-06DF98A952D8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b="1" dirty="0" smtClean="0">
              <a:solidFill>
                <a:srgbClr val="002060"/>
              </a:solidFill>
            </a:rPr>
            <a:t>La evolución contradecía las doctrinas religiosas</a:t>
          </a:r>
          <a:endParaRPr lang="es-ES" b="1" dirty="0">
            <a:solidFill>
              <a:srgbClr val="002060"/>
            </a:solidFill>
          </a:endParaRPr>
        </a:p>
      </dgm:t>
    </dgm:pt>
    <dgm:pt modelId="{5E8149BD-9DB9-4410-84B8-F4DE637359F9}" type="parTrans" cxnId="{8EE43960-7FC5-41DF-8C8C-03241788B2BF}">
      <dgm:prSet/>
      <dgm:spPr/>
      <dgm:t>
        <a:bodyPr/>
        <a:lstStyle/>
        <a:p>
          <a:endParaRPr lang="es-ES"/>
        </a:p>
      </dgm:t>
    </dgm:pt>
    <dgm:pt modelId="{30C8B1A3-57E8-42B4-99DB-83BD16BAB711}" type="sibTrans" cxnId="{8EE43960-7FC5-41DF-8C8C-03241788B2BF}">
      <dgm:prSet/>
      <dgm:spPr/>
      <dgm:t>
        <a:bodyPr/>
        <a:lstStyle/>
        <a:p>
          <a:endParaRPr lang="es-ES"/>
        </a:p>
      </dgm:t>
    </dgm:pt>
    <dgm:pt modelId="{6E688CEF-0A8A-4015-B9D7-EBF06721ECDF}" type="pres">
      <dgm:prSet presAssocID="{81FBBA72-1571-4C71-AC36-4A8A952E7B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9A878F-7E29-4124-87DE-0EEE85AB624C}" type="pres">
      <dgm:prSet presAssocID="{B11C3163-920E-4E42-BD13-F1676DAF61B1}" presName="parentLin" presStyleCnt="0"/>
      <dgm:spPr/>
    </dgm:pt>
    <dgm:pt modelId="{2C6F4E21-2171-440E-9F96-B1F0500721E2}" type="pres">
      <dgm:prSet presAssocID="{B11C3163-920E-4E42-BD13-F1676DAF61B1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A110B430-ADA1-412C-B5CA-37A89B3C8F42}" type="pres">
      <dgm:prSet presAssocID="{B11C3163-920E-4E42-BD13-F1676DAF61B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F4082C-1BD2-4412-AB3B-0B263DB63AF6}" type="pres">
      <dgm:prSet presAssocID="{B11C3163-920E-4E42-BD13-F1676DAF61B1}" presName="negativeSpace" presStyleCnt="0"/>
      <dgm:spPr/>
    </dgm:pt>
    <dgm:pt modelId="{1E47BF2B-B49B-4D96-BE08-6BC33E680694}" type="pres">
      <dgm:prSet presAssocID="{B11C3163-920E-4E42-BD13-F1676DAF61B1}" presName="childText" presStyleLbl="conFgAcc1" presStyleIdx="0" presStyleCnt="3">
        <dgm:presLayoutVars>
          <dgm:bulletEnabled val="1"/>
        </dgm:presLayoutVars>
      </dgm:prSet>
      <dgm:spPr/>
    </dgm:pt>
    <dgm:pt modelId="{45B2EE6E-01C8-4DCB-BEAE-F4B34030E773}" type="pres">
      <dgm:prSet presAssocID="{6CF77C2E-A88B-4679-8328-6819E51AC4DE}" presName="spaceBetweenRectangles" presStyleCnt="0"/>
      <dgm:spPr/>
    </dgm:pt>
    <dgm:pt modelId="{1B7D1A9F-3366-416C-97B5-E83F07353273}" type="pres">
      <dgm:prSet presAssocID="{2C04BB3F-A21A-4531-B9AB-E11CFA10FC54}" presName="parentLin" presStyleCnt="0"/>
      <dgm:spPr/>
    </dgm:pt>
    <dgm:pt modelId="{8F3B40B0-18A8-4827-919A-49FB06BDB5AD}" type="pres">
      <dgm:prSet presAssocID="{2C04BB3F-A21A-4531-B9AB-E11CFA10FC5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44DBE7F-993D-4625-9CEF-020D506EFBF1}" type="pres">
      <dgm:prSet presAssocID="{2C04BB3F-A21A-4531-B9AB-E11CFA10FC5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55CCBA-FE7C-430E-8FF7-776C3CD2CB7E}" type="pres">
      <dgm:prSet presAssocID="{2C04BB3F-A21A-4531-B9AB-E11CFA10FC54}" presName="negativeSpace" presStyleCnt="0"/>
      <dgm:spPr/>
    </dgm:pt>
    <dgm:pt modelId="{53789292-7AAD-45A9-A602-DB3B24321214}" type="pres">
      <dgm:prSet presAssocID="{2C04BB3F-A21A-4531-B9AB-E11CFA10FC54}" presName="childText" presStyleLbl="conFgAcc1" presStyleIdx="1" presStyleCnt="3">
        <dgm:presLayoutVars>
          <dgm:bulletEnabled val="1"/>
        </dgm:presLayoutVars>
      </dgm:prSet>
      <dgm:spPr/>
    </dgm:pt>
    <dgm:pt modelId="{E62E7639-4444-4815-90AB-1BFD362E6B66}" type="pres">
      <dgm:prSet presAssocID="{00FD146E-CDF5-4C65-A788-AFD49F573E15}" presName="spaceBetweenRectangles" presStyleCnt="0"/>
      <dgm:spPr/>
    </dgm:pt>
    <dgm:pt modelId="{CDA112BC-1535-43FB-8BC1-89E74B63136C}" type="pres">
      <dgm:prSet presAssocID="{74CBBC9F-76CF-423F-B808-06DF98A952D8}" presName="parentLin" presStyleCnt="0"/>
      <dgm:spPr/>
    </dgm:pt>
    <dgm:pt modelId="{804551DF-4AE9-4499-B620-91AACF9F1054}" type="pres">
      <dgm:prSet presAssocID="{74CBBC9F-76CF-423F-B808-06DF98A952D8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4282C990-D2D4-4D28-8A85-C7BC101B89BF}" type="pres">
      <dgm:prSet presAssocID="{74CBBC9F-76CF-423F-B808-06DF98A952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C7E68E-52BC-4967-8AE0-A82592521FC5}" type="pres">
      <dgm:prSet presAssocID="{74CBBC9F-76CF-423F-B808-06DF98A952D8}" presName="negativeSpace" presStyleCnt="0"/>
      <dgm:spPr/>
    </dgm:pt>
    <dgm:pt modelId="{69F87FA7-317A-4639-8951-C429870CBCA1}" type="pres">
      <dgm:prSet presAssocID="{74CBBC9F-76CF-423F-B808-06DF98A952D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BE7DB9A-3661-4486-9913-A17D66CA2D6B}" srcId="{81FBBA72-1571-4C71-AC36-4A8A952E7BB1}" destId="{2C04BB3F-A21A-4531-B9AB-E11CFA10FC54}" srcOrd="1" destOrd="0" parTransId="{3525523A-B5F5-4BC6-8588-26549F26B0E1}" sibTransId="{00FD146E-CDF5-4C65-A788-AFD49F573E15}"/>
    <dgm:cxn modelId="{2C3A98B7-76B0-41F2-A7DC-79BB67768EF5}" type="presOf" srcId="{2C04BB3F-A21A-4531-B9AB-E11CFA10FC54}" destId="{B44DBE7F-993D-4625-9CEF-020D506EFBF1}" srcOrd="1" destOrd="0" presId="urn:microsoft.com/office/officeart/2005/8/layout/list1"/>
    <dgm:cxn modelId="{E3B61474-88D2-48A0-821F-EA14C6351306}" srcId="{81FBBA72-1571-4C71-AC36-4A8A952E7BB1}" destId="{B11C3163-920E-4E42-BD13-F1676DAF61B1}" srcOrd="0" destOrd="0" parTransId="{B5E5C021-6042-44D8-8051-24B461630490}" sibTransId="{6CF77C2E-A88B-4679-8328-6819E51AC4DE}"/>
    <dgm:cxn modelId="{D9EE00F2-420C-47A9-A12B-20634A104A87}" type="presOf" srcId="{B11C3163-920E-4E42-BD13-F1676DAF61B1}" destId="{2C6F4E21-2171-440E-9F96-B1F0500721E2}" srcOrd="0" destOrd="0" presId="urn:microsoft.com/office/officeart/2005/8/layout/list1"/>
    <dgm:cxn modelId="{8EE43960-7FC5-41DF-8C8C-03241788B2BF}" srcId="{81FBBA72-1571-4C71-AC36-4A8A952E7BB1}" destId="{74CBBC9F-76CF-423F-B808-06DF98A952D8}" srcOrd="2" destOrd="0" parTransId="{5E8149BD-9DB9-4410-84B8-F4DE637359F9}" sibTransId="{30C8B1A3-57E8-42B4-99DB-83BD16BAB711}"/>
    <dgm:cxn modelId="{1D5BC0B7-25D3-42A8-8CB2-7AB32F891515}" type="presOf" srcId="{74CBBC9F-76CF-423F-B808-06DF98A952D8}" destId="{4282C990-D2D4-4D28-8A85-C7BC101B89BF}" srcOrd="1" destOrd="0" presId="urn:microsoft.com/office/officeart/2005/8/layout/list1"/>
    <dgm:cxn modelId="{0CA2F7D1-B2FA-47C4-BF4D-4BB2E8CFEB90}" type="presOf" srcId="{B11C3163-920E-4E42-BD13-F1676DAF61B1}" destId="{A110B430-ADA1-412C-B5CA-37A89B3C8F42}" srcOrd="1" destOrd="0" presId="urn:microsoft.com/office/officeart/2005/8/layout/list1"/>
    <dgm:cxn modelId="{E4C3020F-D25F-4EF4-B1F6-3DDC11E22E12}" type="presOf" srcId="{74CBBC9F-76CF-423F-B808-06DF98A952D8}" destId="{804551DF-4AE9-4499-B620-91AACF9F1054}" srcOrd="0" destOrd="0" presId="urn:microsoft.com/office/officeart/2005/8/layout/list1"/>
    <dgm:cxn modelId="{9B334F27-C981-4994-98D9-DE6983AE3BEA}" type="presOf" srcId="{81FBBA72-1571-4C71-AC36-4A8A952E7BB1}" destId="{6E688CEF-0A8A-4015-B9D7-EBF06721ECDF}" srcOrd="0" destOrd="0" presId="urn:microsoft.com/office/officeart/2005/8/layout/list1"/>
    <dgm:cxn modelId="{153EF250-7FB8-43DE-9387-17BE524728F6}" type="presOf" srcId="{2C04BB3F-A21A-4531-B9AB-E11CFA10FC54}" destId="{8F3B40B0-18A8-4827-919A-49FB06BDB5AD}" srcOrd="0" destOrd="0" presId="urn:microsoft.com/office/officeart/2005/8/layout/list1"/>
    <dgm:cxn modelId="{5AB10EAE-820C-4A50-9767-D45EAC4A7F35}" type="presParOf" srcId="{6E688CEF-0A8A-4015-B9D7-EBF06721ECDF}" destId="{599A878F-7E29-4124-87DE-0EEE85AB624C}" srcOrd="0" destOrd="0" presId="urn:microsoft.com/office/officeart/2005/8/layout/list1"/>
    <dgm:cxn modelId="{B47B9182-6D2B-499D-8082-360494A5CEFE}" type="presParOf" srcId="{599A878F-7E29-4124-87DE-0EEE85AB624C}" destId="{2C6F4E21-2171-440E-9F96-B1F0500721E2}" srcOrd="0" destOrd="0" presId="urn:microsoft.com/office/officeart/2005/8/layout/list1"/>
    <dgm:cxn modelId="{9964D128-EBB8-4303-B6FB-8EC716129EBA}" type="presParOf" srcId="{599A878F-7E29-4124-87DE-0EEE85AB624C}" destId="{A110B430-ADA1-412C-B5CA-37A89B3C8F42}" srcOrd="1" destOrd="0" presId="urn:microsoft.com/office/officeart/2005/8/layout/list1"/>
    <dgm:cxn modelId="{18F8F2C7-4F68-4F45-BD2C-232E44919928}" type="presParOf" srcId="{6E688CEF-0A8A-4015-B9D7-EBF06721ECDF}" destId="{DCF4082C-1BD2-4412-AB3B-0B263DB63AF6}" srcOrd="1" destOrd="0" presId="urn:microsoft.com/office/officeart/2005/8/layout/list1"/>
    <dgm:cxn modelId="{43A5F1D0-4860-486B-90A9-EDFA93A30385}" type="presParOf" srcId="{6E688CEF-0A8A-4015-B9D7-EBF06721ECDF}" destId="{1E47BF2B-B49B-4D96-BE08-6BC33E680694}" srcOrd="2" destOrd="0" presId="urn:microsoft.com/office/officeart/2005/8/layout/list1"/>
    <dgm:cxn modelId="{0F9200CC-6950-44A3-9F99-285330ADEF38}" type="presParOf" srcId="{6E688CEF-0A8A-4015-B9D7-EBF06721ECDF}" destId="{45B2EE6E-01C8-4DCB-BEAE-F4B34030E773}" srcOrd="3" destOrd="0" presId="urn:microsoft.com/office/officeart/2005/8/layout/list1"/>
    <dgm:cxn modelId="{8600DE76-2186-4F61-82E5-16D9204AFFD3}" type="presParOf" srcId="{6E688CEF-0A8A-4015-B9D7-EBF06721ECDF}" destId="{1B7D1A9F-3366-416C-97B5-E83F07353273}" srcOrd="4" destOrd="0" presId="urn:microsoft.com/office/officeart/2005/8/layout/list1"/>
    <dgm:cxn modelId="{E8CD17A5-3624-40B8-ACE3-DE97AAFEB557}" type="presParOf" srcId="{1B7D1A9F-3366-416C-97B5-E83F07353273}" destId="{8F3B40B0-18A8-4827-919A-49FB06BDB5AD}" srcOrd="0" destOrd="0" presId="urn:microsoft.com/office/officeart/2005/8/layout/list1"/>
    <dgm:cxn modelId="{29C72023-10CA-4F2D-B9E4-F44C3BAD1709}" type="presParOf" srcId="{1B7D1A9F-3366-416C-97B5-E83F07353273}" destId="{B44DBE7F-993D-4625-9CEF-020D506EFBF1}" srcOrd="1" destOrd="0" presId="urn:microsoft.com/office/officeart/2005/8/layout/list1"/>
    <dgm:cxn modelId="{723A0E24-F55F-4887-96F3-EE576F7FB965}" type="presParOf" srcId="{6E688CEF-0A8A-4015-B9D7-EBF06721ECDF}" destId="{F455CCBA-FE7C-430E-8FF7-776C3CD2CB7E}" srcOrd="5" destOrd="0" presId="urn:microsoft.com/office/officeart/2005/8/layout/list1"/>
    <dgm:cxn modelId="{A5D935D9-2130-434B-BE99-02E6EB0B6938}" type="presParOf" srcId="{6E688CEF-0A8A-4015-B9D7-EBF06721ECDF}" destId="{53789292-7AAD-45A9-A602-DB3B24321214}" srcOrd="6" destOrd="0" presId="urn:microsoft.com/office/officeart/2005/8/layout/list1"/>
    <dgm:cxn modelId="{A09EE587-7A3A-41EC-9E8D-2FEF05DD6BF8}" type="presParOf" srcId="{6E688CEF-0A8A-4015-B9D7-EBF06721ECDF}" destId="{E62E7639-4444-4815-90AB-1BFD362E6B66}" srcOrd="7" destOrd="0" presId="urn:microsoft.com/office/officeart/2005/8/layout/list1"/>
    <dgm:cxn modelId="{78B7BE37-F7A0-462D-A011-76234E474496}" type="presParOf" srcId="{6E688CEF-0A8A-4015-B9D7-EBF06721ECDF}" destId="{CDA112BC-1535-43FB-8BC1-89E74B63136C}" srcOrd="8" destOrd="0" presId="urn:microsoft.com/office/officeart/2005/8/layout/list1"/>
    <dgm:cxn modelId="{41162376-5E8F-497C-B88A-F50DE3B8B4FC}" type="presParOf" srcId="{CDA112BC-1535-43FB-8BC1-89E74B63136C}" destId="{804551DF-4AE9-4499-B620-91AACF9F1054}" srcOrd="0" destOrd="0" presId="urn:microsoft.com/office/officeart/2005/8/layout/list1"/>
    <dgm:cxn modelId="{B14E09DF-CC47-4B3F-9913-99716DFC60FA}" type="presParOf" srcId="{CDA112BC-1535-43FB-8BC1-89E74B63136C}" destId="{4282C990-D2D4-4D28-8A85-C7BC101B89BF}" srcOrd="1" destOrd="0" presId="urn:microsoft.com/office/officeart/2005/8/layout/list1"/>
    <dgm:cxn modelId="{58AEC742-D43F-4491-97F4-5166AFBDB973}" type="presParOf" srcId="{6E688CEF-0A8A-4015-B9D7-EBF06721ECDF}" destId="{DEC7E68E-52BC-4967-8AE0-A82592521FC5}" srcOrd="9" destOrd="0" presId="urn:microsoft.com/office/officeart/2005/8/layout/list1"/>
    <dgm:cxn modelId="{09BB5CDD-473D-4C98-B05D-E27C587687C4}" type="presParOf" srcId="{6E688CEF-0A8A-4015-B9D7-EBF06721ECDF}" destId="{69F87FA7-317A-4639-8951-C429870CBCA1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D2C20B-6538-426A-81F6-9FBCEE96C275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85221D8A-6D17-4E8B-BB05-2D1F46D1912B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800" b="1" dirty="0" smtClean="0">
              <a:solidFill>
                <a:srgbClr val="C00000"/>
              </a:solidFill>
            </a:rPr>
            <a:t>Los organismos </a:t>
          </a:r>
          <a:r>
            <a:rPr lang="es-ES" sz="1800" b="1" u="sng" dirty="0" smtClean="0">
              <a:solidFill>
                <a:srgbClr val="C00000"/>
              </a:solidFill>
            </a:rPr>
            <a:t>cambian necesariamente</a:t>
          </a:r>
          <a:r>
            <a:rPr lang="es-ES" sz="1800" b="1" dirty="0" smtClean="0">
              <a:solidFill>
                <a:srgbClr val="C00000"/>
              </a:solidFill>
            </a:rPr>
            <a:t> debido a las distintas condiciones ambientales (</a:t>
          </a:r>
          <a:r>
            <a:rPr lang="es-ES" sz="1800" b="1" u="sng" dirty="0" smtClean="0">
              <a:solidFill>
                <a:srgbClr val="C00000"/>
              </a:solidFill>
            </a:rPr>
            <a:t>tendencia innata a ser más complejos</a:t>
          </a:r>
          <a:r>
            <a:rPr lang="es-ES" sz="1800" b="1" dirty="0" smtClean="0">
              <a:solidFill>
                <a:srgbClr val="C00000"/>
              </a:solidFill>
            </a:rPr>
            <a:t>)</a:t>
          </a:r>
          <a:endParaRPr lang="es-ES" sz="1800" b="1" dirty="0">
            <a:solidFill>
              <a:srgbClr val="C00000"/>
            </a:solidFill>
          </a:endParaRPr>
        </a:p>
      </dgm:t>
    </dgm:pt>
    <dgm:pt modelId="{AB850ADC-D2BB-485B-910D-6698E8BF3778}" type="parTrans" cxnId="{92202828-18D5-4416-B182-0D274BEC5F40}">
      <dgm:prSet/>
      <dgm:spPr/>
      <dgm:t>
        <a:bodyPr/>
        <a:lstStyle/>
        <a:p>
          <a:endParaRPr lang="es-ES"/>
        </a:p>
      </dgm:t>
    </dgm:pt>
    <dgm:pt modelId="{D4B74B8C-17F8-4F85-B2C9-7C11A111E6B7}" type="sibTrans" cxnId="{92202828-18D5-4416-B182-0D274BEC5F40}">
      <dgm:prSet/>
      <dgm:spPr/>
      <dgm:t>
        <a:bodyPr/>
        <a:lstStyle/>
        <a:p>
          <a:endParaRPr lang="es-ES"/>
        </a:p>
      </dgm:t>
    </dgm:pt>
    <dgm:pt modelId="{C472D10B-8540-40B8-A9E4-F3DF0DA3B066}">
      <dgm:prSet phldrT="[Texto]"/>
      <dgm:spPr/>
      <dgm:t>
        <a:bodyPr/>
        <a:lstStyle/>
        <a:p>
          <a:r>
            <a:rPr lang="es-ES" b="1" u="sng" dirty="0" smtClean="0">
              <a:solidFill>
                <a:srgbClr val="0000FF"/>
              </a:solidFill>
            </a:rPr>
            <a:t>Un órgano que se usa mucho se desarrollará</a:t>
          </a:r>
          <a:endParaRPr lang="es-ES" b="1" dirty="0" smtClean="0">
            <a:solidFill>
              <a:srgbClr val="0000FF"/>
            </a:solidFill>
          </a:endParaRPr>
        </a:p>
        <a:p>
          <a:r>
            <a:rPr lang="es-ES" b="1" u="sng" dirty="0" smtClean="0">
              <a:solidFill>
                <a:srgbClr val="0000FF"/>
              </a:solidFill>
            </a:rPr>
            <a:t>Su desuso lo atrofiará</a:t>
          </a:r>
          <a:endParaRPr lang="es-ES" b="1" dirty="0" smtClean="0">
            <a:solidFill>
              <a:srgbClr val="0000FF"/>
            </a:solidFill>
          </a:endParaRPr>
        </a:p>
        <a:p>
          <a:r>
            <a:rPr lang="es-ES" b="1" dirty="0" smtClean="0">
              <a:solidFill>
                <a:srgbClr val="0000FF"/>
              </a:solidFill>
            </a:rPr>
            <a:t>Incluso se pueden </a:t>
          </a:r>
          <a:r>
            <a:rPr lang="es-ES" b="1" u="sng" dirty="0" smtClean="0">
              <a:solidFill>
                <a:srgbClr val="0000FF"/>
              </a:solidFill>
            </a:rPr>
            <a:t>originar nuevos órganos</a:t>
          </a:r>
          <a:endParaRPr lang="es-ES" b="1" u="sng" dirty="0">
            <a:solidFill>
              <a:srgbClr val="0000FF"/>
            </a:solidFill>
          </a:endParaRPr>
        </a:p>
      </dgm:t>
    </dgm:pt>
    <dgm:pt modelId="{184B0613-6161-4AE5-B08C-3A2F587A3C07}" type="parTrans" cxnId="{8B1A2CBD-6503-41BF-94C3-F46440C3B165}">
      <dgm:prSet/>
      <dgm:spPr/>
      <dgm:t>
        <a:bodyPr/>
        <a:lstStyle/>
        <a:p>
          <a:endParaRPr lang="es-ES"/>
        </a:p>
      </dgm:t>
    </dgm:pt>
    <dgm:pt modelId="{182EF3AE-7918-4B17-B448-9D991E6EA997}" type="sibTrans" cxnId="{8B1A2CBD-6503-41BF-94C3-F46440C3B165}">
      <dgm:prSet/>
      <dgm:spPr/>
      <dgm:t>
        <a:bodyPr/>
        <a:lstStyle/>
        <a:p>
          <a:endParaRPr lang="es-ES"/>
        </a:p>
      </dgm:t>
    </dgm:pt>
    <dgm:pt modelId="{45663E8A-C5EC-437A-B10D-DE59411A46F4}">
      <dgm:prSet phldrT="[Texto]"/>
      <dgm:spPr/>
      <dgm:t>
        <a:bodyPr/>
        <a:lstStyle/>
        <a:p>
          <a:r>
            <a:rPr lang="es-ES" b="1" dirty="0" smtClean="0">
              <a:solidFill>
                <a:srgbClr val="008000"/>
              </a:solidFill>
            </a:rPr>
            <a:t>Los </a:t>
          </a:r>
          <a:r>
            <a:rPr lang="es-ES" b="1" u="sng" dirty="0" smtClean="0">
              <a:solidFill>
                <a:srgbClr val="008000"/>
              </a:solidFill>
            </a:rPr>
            <a:t>caracteres adquiridos se heredan</a:t>
          </a:r>
          <a:endParaRPr lang="es-ES" b="1" u="sng" dirty="0">
            <a:solidFill>
              <a:srgbClr val="008000"/>
            </a:solidFill>
          </a:endParaRPr>
        </a:p>
      </dgm:t>
    </dgm:pt>
    <dgm:pt modelId="{5BA6407D-9C9B-4EF0-BE44-B0F410D25D0A}" type="parTrans" cxnId="{EF5081E7-A4ED-43CF-920A-5C78564899E7}">
      <dgm:prSet/>
      <dgm:spPr/>
      <dgm:t>
        <a:bodyPr/>
        <a:lstStyle/>
        <a:p>
          <a:endParaRPr lang="es-ES"/>
        </a:p>
      </dgm:t>
    </dgm:pt>
    <dgm:pt modelId="{4D89BF08-DFDA-4F31-9EE6-BC26A6AF653D}" type="sibTrans" cxnId="{EF5081E7-A4ED-43CF-920A-5C78564899E7}">
      <dgm:prSet/>
      <dgm:spPr/>
      <dgm:t>
        <a:bodyPr/>
        <a:lstStyle/>
        <a:p>
          <a:endParaRPr lang="es-ES"/>
        </a:p>
      </dgm:t>
    </dgm:pt>
    <dgm:pt modelId="{F8C23CC9-3293-46B9-9B1F-BDF8A4D19B6F}" type="pres">
      <dgm:prSet presAssocID="{71D2C20B-6538-426A-81F6-9FBCEE96C2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C0E7C6-9BE8-4AF8-B9BD-E4386B00B739}" type="pres">
      <dgm:prSet presAssocID="{85221D8A-6D17-4E8B-BB05-2D1F46D1912B}" presName="parentLin" presStyleCnt="0"/>
      <dgm:spPr/>
      <dgm:t>
        <a:bodyPr/>
        <a:lstStyle/>
        <a:p>
          <a:endParaRPr lang="es-ES"/>
        </a:p>
      </dgm:t>
    </dgm:pt>
    <dgm:pt modelId="{9E1C021A-91B2-4380-A1CC-6BACAFD828DD}" type="pres">
      <dgm:prSet presAssocID="{85221D8A-6D17-4E8B-BB05-2D1F46D1912B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F6A44A9B-0060-445D-AC89-E4CC70154EB5}" type="pres">
      <dgm:prSet presAssocID="{85221D8A-6D17-4E8B-BB05-2D1F46D1912B}" presName="parentText" presStyleLbl="node1" presStyleIdx="0" presStyleCnt="3" custScaleX="137563" custScaleY="18507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5D774-8DF3-4086-B235-1EB32CB843DD}" type="pres">
      <dgm:prSet presAssocID="{85221D8A-6D17-4E8B-BB05-2D1F46D1912B}" presName="negativeSpace" presStyleCnt="0"/>
      <dgm:spPr/>
      <dgm:t>
        <a:bodyPr/>
        <a:lstStyle/>
        <a:p>
          <a:endParaRPr lang="es-ES"/>
        </a:p>
      </dgm:t>
    </dgm:pt>
    <dgm:pt modelId="{C010C8F5-E30E-4AC0-BC70-67B9320B2BAC}" type="pres">
      <dgm:prSet presAssocID="{85221D8A-6D17-4E8B-BB05-2D1F46D1912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A40D8D-5931-4A31-BD2F-2754805D2D47}" type="pres">
      <dgm:prSet presAssocID="{D4B74B8C-17F8-4F85-B2C9-7C11A111E6B7}" presName="spaceBetweenRectangles" presStyleCnt="0"/>
      <dgm:spPr/>
      <dgm:t>
        <a:bodyPr/>
        <a:lstStyle/>
        <a:p>
          <a:endParaRPr lang="es-ES"/>
        </a:p>
      </dgm:t>
    </dgm:pt>
    <dgm:pt modelId="{A1FC558B-CD5D-4FD0-9199-8243255A079A}" type="pres">
      <dgm:prSet presAssocID="{C472D10B-8540-40B8-A9E4-F3DF0DA3B066}" presName="parentLin" presStyleCnt="0"/>
      <dgm:spPr/>
      <dgm:t>
        <a:bodyPr/>
        <a:lstStyle/>
        <a:p>
          <a:endParaRPr lang="es-ES"/>
        </a:p>
      </dgm:t>
    </dgm:pt>
    <dgm:pt modelId="{4298FDEB-9974-4F7A-A344-5A9A77324E37}" type="pres">
      <dgm:prSet presAssocID="{C472D10B-8540-40B8-A9E4-F3DF0DA3B066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16AD1C17-1943-4962-834D-6D2C25397D76}" type="pres">
      <dgm:prSet presAssocID="{C472D10B-8540-40B8-A9E4-F3DF0DA3B066}" presName="parentText" presStyleLbl="node1" presStyleIdx="1" presStyleCnt="3" custScaleX="110046" custScaleY="20907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EDDC63-7A2F-44B7-9F02-97E9BF754A3C}" type="pres">
      <dgm:prSet presAssocID="{C472D10B-8540-40B8-A9E4-F3DF0DA3B066}" presName="negativeSpace" presStyleCnt="0"/>
      <dgm:spPr/>
      <dgm:t>
        <a:bodyPr/>
        <a:lstStyle/>
        <a:p>
          <a:endParaRPr lang="es-ES"/>
        </a:p>
      </dgm:t>
    </dgm:pt>
    <dgm:pt modelId="{545E28E0-3C85-4A21-A699-87464AC98D2C}" type="pres">
      <dgm:prSet presAssocID="{C472D10B-8540-40B8-A9E4-F3DF0DA3B06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1B6A1E-A244-4A23-84C7-F98410F6B402}" type="pres">
      <dgm:prSet presAssocID="{182EF3AE-7918-4B17-B448-9D991E6EA997}" presName="spaceBetweenRectangles" presStyleCnt="0"/>
      <dgm:spPr/>
      <dgm:t>
        <a:bodyPr/>
        <a:lstStyle/>
        <a:p>
          <a:endParaRPr lang="es-ES"/>
        </a:p>
      </dgm:t>
    </dgm:pt>
    <dgm:pt modelId="{03180AD9-8885-405A-ACCC-00F99CCAD69F}" type="pres">
      <dgm:prSet presAssocID="{45663E8A-C5EC-437A-B10D-DE59411A46F4}" presName="parentLin" presStyleCnt="0"/>
      <dgm:spPr/>
      <dgm:t>
        <a:bodyPr/>
        <a:lstStyle/>
        <a:p>
          <a:endParaRPr lang="es-ES"/>
        </a:p>
      </dgm:t>
    </dgm:pt>
    <dgm:pt modelId="{4CE9732C-A211-4DC1-B71E-29304EA02E39}" type="pres">
      <dgm:prSet presAssocID="{45663E8A-C5EC-437A-B10D-DE59411A46F4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19BBF7D8-6F11-4E9D-9408-7DBF0772697D}" type="pres">
      <dgm:prSet presAssocID="{45663E8A-C5EC-437A-B10D-DE59411A46F4}" presName="parentText" presStyleLbl="node1" presStyleIdx="2" presStyleCnt="3" custScaleX="11004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23C962-44F3-4A2C-9A5F-234CEFA9E3DB}" type="pres">
      <dgm:prSet presAssocID="{45663E8A-C5EC-437A-B10D-DE59411A46F4}" presName="negativeSpace" presStyleCnt="0"/>
      <dgm:spPr/>
      <dgm:t>
        <a:bodyPr/>
        <a:lstStyle/>
        <a:p>
          <a:endParaRPr lang="es-ES"/>
        </a:p>
      </dgm:t>
    </dgm:pt>
    <dgm:pt modelId="{AC841064-2276-4EE7-AF01-0346F49DC5CE}" type="pres">
      <dgm:prSet presAssocID="{45663E8A-C5EC-437A-B10D-DE59411A46F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1A2CBD-6503-41BF-94C3-F46440C3B165}" srcId="{71D2C20B-6538-426A-81F6-9FBCEE96C275}" destId="{C472D10B-8540-40B8-A9E4-F3DF0DA3B066}" srcOrd="1" destOrd="0" parTransId="{184B0613-6161-4AE5-B08C-3A2F587A3C07}" sibTransId="{182EF3AE-7918-4B17-B448-9D991E6EA997}"/>
    <dgm:cxn modelId="{0CA08877-F01A-4395-9563-AFFFA5C761D3}" type="presOf" srcId="{85221D8A-6D17-4E8B-BB05-2D1F46D1912B}" destId="{9E1C021A-91B2-4380-A1CC-6BACAFD828DD}" srcOrd="0" destOrd="0" presId="urn:microsoft.com/office/officeart/2005/8/layout/list1"/>
    <dgm:cxn modelId="{4BE378A5-5DCE-43D7-B829-2DB316E0965C}" type="presOf" srcId="{C472D10B-8540-40B8-A9E4-F3DF0DA3B066}" destId="{4298FDEB-9974-4F7A-A344-5A9A77324E37}" srcOrd="0" destOrd="0" presId="urn:microsoft.com/office/officeart/2005/8/layout/list1"/>
    <dgm:cxn modelId="{3E9D04AF-2338-4782-90D8-BA127A9C57E6}" type="presOf" srcId="{71D2C20B-6538-426A-81F6-9FBCEE96C275}" destId="{F8C23CC9-3293-46B9-9B1F-BDF8A4D19B6F}" srcOrd="0" destOrd="0" presId="urn:microsoft.com/office/officeart/2005/8/layout/list1"/>
    <dgm:cxn modelId="{E24278CD-3000-40F5-A082-FA85A666055F}" type="presOf" srcId="{45663E8A-C5EC-437A-B10D-DE59411A46F4}" destId="{4CE9732C-A211-4DC1-B71E-29304EA02E39}" srcOrd="0" destOrd="0" presId="urn:microsoft.com/office/officeart/2005/8/layout/list1"/>
    <dgm:cxn modelId="{EF5081E7-A4ED-43CF-920A-5C78564899E7}" srcId="{71D2C20B-6538-426A-81F6-9FBCEE96C275}" destId="{45663E8A-C5EC-437A-B10D-DE59411A46F4}" srcOrd="2" destOrd="0" parTransId="{5BA6407D-9C9B-4EF0-BE44-B0F410D25D0A}" sibTransId="{4D89BF08-DFDA-4F31-9EE6-BC26A6AF653D}"/>
    <dgm:cxn modelId="{92D3E6A1-D20E-477A-AA29-D588EC2D3409}" type="presOf" srcId="{85221D8A-6D17-4E8B-BB05-2D1F46D1912B}" destId="{F6A44A9B-0060-445D-AC89-E4CC70154EB5}" srcOrd="1" destOrd="0" presId="urn:microsoft.com/office/officeart/2005/8/layout/list1"/>
    <dgm:cxn modelId="{734917AB-845F-4D15-B2B7-17C1133E6BF8}" type="presOf" srcId="{C472D10B-8540-40B8-A9E4-F3DF0DA3B066}" destId="{16AD1C17-1943-4962-834D-6D2C25397D76}" srcOrd="1" destOrd="0" presId="urn:microsoft.com/office/officeart/2005/8/layout/list1"/>
    <dgm:cxn modelId="{92202828-18D5-4416-B182-0D274BEC5F40}" srcId="{71D2C20B-6538-426A-81F6-9FBCEE96C275}" destId="{85221D8A-6D17-4E8B-BB05-2D1F46D1912B}" srcOrd="0" destOrd="0" parTransId="{AB850ADC-D2BB-485B-910D-6698E8BF3778}" sibTransId="{D4B74B8C-17F8-4F85-B2C9-7C11A111E6B7}"/>
    <dgm:cxn modelId="{8E998335-9D04-40E4-AB5F-1E61AA11A642}" type="presOf" srcId="{45663E8A-C5EC-437A-B10D-DE59411A46F4}" destId="{19BBF7D8-6F11-4E9D-9408-7DBF0772697D}" srcOrd="1" destOrd="0" presId="urn:microsoft.com/office/officeart/2005/8/layout/list1"/>
    <dgm:cxn modelId="{8D8AF4FF-D966-47A3-98BE-2863FC5B3562}" type="presParOf" srcId="{F8C23CC9-3293-46B9-9B1F-BDF8A4D19B6F}" destId="{E8C0E7C6-9BE8-4AF8-B9BD-E4386B00B739}" srcOrd="0" destOrd="0" presId="urn:microsoft.com/office/officeart/2005/8/layout/list1"/>
    <dgm:cxn modelId="{8A94499E-AA03-438E-9636-4924497767F4}" type="presParOf" srcId="{E8C0E7C6-9BE8-4AF8-B9BD-E4386B00B739}" destId="{9E1C021A-91B2-4380-A1CC-6BACAFD828DD}" srcOrd="0" destOrd="0" presId="urn:microsoft.com/office/officeart/2005/8/layout/list1"/>
    <dgm:cxn modelId="{DD7E074F-B1A1-4CE1-A70F-7A127D80E02A}" type="presParOf" srcId="{E8C0E7C6-9BE8-4AF8-B9BD-E4386B00B739}" destId="{F6A44A9B-0060-445D-AC89-E4CC70154EB5}" srcOrd="1" destOrd="0" presId="urn:microsoft.com/office/officeart/2005/8/layout/list1"/>
    <dgm:cxn modelId="{8592E905-058B-4078-9C0F-957F2231883E}" type="presParOf" srcId="{F8C23CC9-3293-46B9-9B1F-BDF8A4D19B6F}" destId="{3685D774-8DF3-4086-B235-1EB32CB843DD}" srcOrd="1" destOrd="0" presId="urn:microsoft.com/office/officeart/2005/8/layout/list1"/>
    <dgm:cxn modelId="{923B10C8-E318-4963-9CF7-1514AB8E2488}" type="presParOf" srcId="{F8C23CC9-3293-46B9-9B1F-BDF8A4D19B6F}" destId="{C010C8F5-E30E-4AC0-BC70-67B9320B2BAC}" srcOrd="2" destOrd="0" presId="urn:microsoft.com/office/officeart/2005/8/layout/list1"/>
    <dgm:cxn modelId="{094A8750-5084-4692-93DE-CECAFC332B1D}" type="presParOf" srcId="{F8C23CC9-3293-46B9-9B1F-BDF8A4D19B6F}" destId="{5AA40D8D-5931-4A31-BD2F-2754805D2D47}" srcOrd="3" destOrd="0" presId="urn:microsoft.com/office/officeart/2005/8/layout/list1"/>
    <dgm:cxn modelId="{F49DDC05-B91E-4C07-BD13-ADB0C1F33900}" type="presParOf" srcId="{F8C23CC9-3293-46B9-9B1F-BDF8A4D19B6F}" destId="{A1FC558B-CD5D-4FD0-9199-8243255A079A}" srcOrd="4" destOrd="0" presId="urn:microsoft.com/office/officeart/2005/8/layout/list1"/>
    <dgm:cxn modelId="{84AA0AC3-7CA4-49CA-B294-EFC5B17F425E}" type="presParOf" srcId="{A1FC558B-CD5D-4FD0-9199-8243255A079A}" destId="{4298FDEB-9974-4F7A-A344-5A9A77324E37}" srcOrd="0" destOrd="0" presId="urn:microsoft.com/office/officeart/2005/8/layout/list1"/>
    <dgm:cxn modelId="{C3E53D55-01D7-40F0-816A-EDCA586F63CA}" type="presParOf" srcId="{A1FC558B-CD5D-4FD0-9199-8243255A079A}" destId="{16AD1C17-1943-4962-834D-6D2C25397D76}" srcOrd="1" destOrd="0" presId="urn:microsoft.com/office/officeart/2005/8/layout/list1"/>
    <dgm:cxn modelId="{2D4B6755-244D-4799-8B6E-09CFD0E1124E}" type="presParOf" srcId="{F8C23CC9-3293-46B9-9B1F-BDF8A4D19B6F}" destId="{13EDDC63-7A2F-44B7-9F02-97E9BF754A3C}" srcOrd="5" destOrd="0" presId="urn:microsoft.com/office/officeart/2005/8/layout/list1"/>
    <dgm:cxn modelId="{D4929F35-65D6-4009-98EE-AFC1ABA83638}" type="presParOf" srcId="{F8C23CC9-3293-46B9-9B1F-BDF8A4D19B6F}" destId="{545E28E0-3C85-4A21-A699-87464AC98D2C}" srcOrd="6" destOrd="0" presId="urn:microsoft.com/office/officeart/2005/8/layout/list1"/>
    <dgm:cxn modelId="{CA795C88-5A53-43D1-A791-09BF42420780}" type="presParOf" srcId="{F8C23CC9-3293-46B9-9B1F-BDF8A4D19B6F}" destId="{AA1B6A1E-A244-4A23-84C7-F98410F6B402}" srcOrd="7" destOrd="0" presId="urn:microsoft.com/office/officeart/2005/8/layout/list1"/>
    <dgm:cxn modelId="{04E6A49F-E6AF-49FC-A6A8-18C613E453E7}" type="presParOf" srcId="{F8C23CC9-3293-46B9-9B1F-BDF8A4D19B6F}" destId="{03180AD9-8885-405A-ACCC-00F99CCAD69F}" srcOrd="8" destOrd="0" presId="urn:microsoft.com/office/officeart/2005/8/layout/list1"/>
    <dgm:cxn modelId="{FA05B74E-4475-489F-A2D2-7EC532CCD717}" type="presParOf" srcId="{03180AD9-8885-405A-ACCC-00F99CCAD69F}" destId="{4CE9732C-A211-4DC1-B71E-29304EA02E39}" srcOrd="0" destOrd="0" presId="urn:microsoft.com/office/officeart/2005/8/layout/list1"/>
    <dgm:cxn modelId="{468A6DAE-F899-48D2-8FB1-17CEB551D309}" type="presParOf" srcId="{03180AD9-8885-405A-ACCC-00F99CCAD69F}" destId="{19BBF7D8-6F11-4E9D-9408-7DBF0772697D}" srcOrd="1" destOrd="0" presId="urn:microsoft.com/office/officeart/2005/8/layout/list1"/>
    <dgm:cxn modelId="{9B04CEEF-9EBD-4AB0-A40D-C9FCF96524E4}" type="presParOf" srcId="{F8C23CC9-3293-46B9-9B1F-BDF8A4D19B6F}" destId="{9F23C962-44F3-4A2C-9A5F-234CEFA9E3DB}" srcOrd="9" destOrd="0" presId="urn:microsoft.com/office/officeart/2005/8/layout/list1"/>
    <dgm:cxn modelId="{3CA75C08-412E-4732-A6CE-D5DC9B219F1E}" type="presParOf" srcId="{F8C23CC9-3293-46B9-9B1F-BDF8A4D19B6F}" destId="{AC841064-2276-4EE7-AF01-0346F49DC5CE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17770A-FEF2-4677-BB34-BEE4C13BB56A}">
      <dsp:nvSpPr>
        <dsp:cNvPr id="0" name=""/>
        <dsp:cNvSpPr/>
      </dsp:nvSpPr>
      <dsp:spPr>
        <a:xfrm>
          <a:off x="4115479" y="2446381"/>
          <a:ext cx="91440" cy="455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2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86EEE-F4FB-4D3A-A519-6233F8540BA1}">
      <dsp:nvSpPr>
        <dsp:cNvPr id="0" name=""/>
        <dsp:cNvSpPr/>
      </dsp:nvSpPr>
      <dsp:spPr>
        <a:xfrm>
          <a:off x="2781016" y="997132"/>
          <a:ext cx="1380182" cy="455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242"/>
              </a:lnTo>
              <a:lnTo>
                <a:pt x="1380182" y="310242"/>
              </a:lnTo>
              <a:lnTo>
                <a:pt x="1380182" y="45525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5D57B-6A8F-45DA-9900-9749B2EDA0EB}">
      <dsp:nvSpPr>
        <dsp:cNvPr id="0" name=""/>
        <dsp:cNvSpPr/>
      </dsp:nvSpPr>
      <dsp:spPr>
        <a:xfrm>
          <a:off x="1355113" y="2446381"/>
          <a:ext cx="91440" cy="455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2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40D25-9B1B-41F9-A987-951370702069}">
      <dsp:nvSpPr>
        <dsp:cNvPr id="0" name=""/>
        <dsp:cNvSpPr/>
      </dsp:nvSpPr>
      <dsp:spPr>
        <a:xfrm>
          <a:off x="1400833" y="997132"/>
          <a:ext cx="1380182" cy="455254"/>
        </a:xfrm>
        <a:custGeom>
          <a:avLst/>
          <a:gdLst/>
          <a:ahLst/>
          <a:cxnLst/>
          <a:rect l="0" t="0" r="0" b="0"/>
          <a:pathLst>
            <a:path>
              <a:moveTo>
                <a:pt x="1380182" y="0"/>
              </a:moveTo>
              <a:lnTo>
                <a:pt x="1380182" y="310242"/>
              </a:lnTo>
              <a:lnTo>
                <a:pt x="0" y="310242"/>
              </a:lnTo>
              <a:lnTo>
                <a:pt x="0" y="45525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81F09-670E-4CA5-9CD5-496FDCD9871C}">
      <dsp:nvSpPr>
        <dsp:cNvPr id="0" name=""/>
        <dsp:cNvSpPr/>
      </dsp:nvSpPr>
      <dsp:spPr>
        <a:xfrm>
          <a:off x="1998343" y="3138"/>
          <a:ext cx="1565345" cy="993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45125B-C2E3-406B-ADC3-27C8F019640E}">
      <dsp:nvSpPr>
        <dsp:cNvPr id="0" name=""/>
        <dsp:cNvSpPr/>
      </dsp:nvSpPr>
      <dsp:spPr>
        <a:xfrm>
          <a:off x="2172270" y="168368"/>
          <a:ext cx="1565345" cy="993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cap="none" spc="0" dirty="0" smtClean="0">
              <a:ln w="1143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OBJECIONES</a:t>
          </a:r>
          <a:endParaRPr lang="es-ES" sz="2000" b="1" u="sng" kern="1200" dirty="0">
            <a:ln w="11430"/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172270" y="168368"/>
        <a:ext cx="1565345" cy="993994"/>
      </dsp:txXfrm>
    </dsp:sp>
    <dsp:sp modelId="{B8D2C5F7-406B-4700-80C7-1233662D5265}">
      <dsp:nvSpPr>
        <dsp:cNvPr id="0" name=""/>
        <dsp:cNvSpPr/>
      </dsp:nvSpPr>
      <dsp:spPr>
        <a:xfrm>
          <a:off x="194578" y="1452387"/>
          <a:ext cx="2412510" cy="993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D71212-1947-435E-AB97-60976041673E}">
      <dsp:nvSpPr>
        <dsp:cNvPr id="0" name=""/>
        <dsp:cNvSpPr/>
      </dsp:nvSpPr>
      <dsp:spPr>
        <a:xfrm>
          <a:off x="368505" y="1617618"/>
          <a:ext cx="2412510" cy="993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La atmósfera primitiva no sería tan reductora </a:t>
          </a:r>
          <a:r>
            <a:rPr lang="es-ES" sz="1800" kern="1200" dirty="0" smtClean="0"/>
            <a:t>como decía </a:t>
          </a:r>
          <a:r>
            <a:rPr lang="es-ES" sz="1800" kern="1200" dirty="0" err="1" smtClean="0"/>
            <a:t>Oparin</a:t>
          </a:r>
          <a:endParaRPr lang="es-ES" sz="1800" kern="1200" dirty="0"/>
        </a:p>
      </dsp:txBody>
      <dsp:txXfrm>
        <a:off x="368505" y="1617618"/>
        <a:ext cx="2412510" cy="993994"/>
      </dsp:txXfrm>
    </dsp:sp>
    <dsp:sp modelId="{B63AB04E-17A0-4722-8D16-5B611D4BD7E9}">
      <dsp:nvSpPr>
        <dsp:cNvPr id="0" name=""/>
        <dsp:cNvSpPr/>
      </dsp:nvSpPr>
      <dsp:spPr>
        <a:xfrm>
          <a:off x="402135" y="2901636"/>
          <a:ext cx="1997396" cy="993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285D1C-D2A2-40A8-A666-F994B80C849A}">
      <dsp:nvSpPr>
        <dsp:cNvPr id="0" name=""/>
        <dsp:cNvSpPr/>
      </dsp:nvSpPr>
      <dsp:spPr>
        <a:xfrm>
          <a:off x="576062" y="3066867"/>
          <a:ext cx="1997396" cy="993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La formación de compuestos orgánicos sería difícil</a:t>
          </a:r>
          <a:endParaRPr lang="es-ES" sz="1600" b="1" kern="1200" dirty="0"/>
        </a:p>
      </dsp:txBody>
      <dsp:txXfrm>
        <a:off x="576062" y="3066867"/>
        <a:ext cx="1997396" cy="993994"/>
      </dsp:txXfrm>
    </dsp:sp>
    <dsp:sp modelId="{CA294BEB-86BE-4FAA-AB3F-F4D5322F99B0}">
      <dsp:nvSpPr>
        <dsp:cNvPr id="0" name=""/>
        <dsp:cNvSpPr/>
      </dsp:nvSpPr>
      <dsp:spPr>
        <a:xfrm>
          <a:off x="2954943" y="1452387"/>
          <a:ext cx="2412510" cy="993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558AB8-240B-471D-B5EF-6AA8B0048E3B}">
      <dsp:nvSpPr>
        <dsp:cNvPr id="0" name=""/>
        <dsp:cNvSpPr/>
      </dsp:nvSpPr>
      <dsp:spPr>
        <a:xfrm>
          <a:off x="3128870" y="1617618"/>
          <a:ext cx="2412510" cy="993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La sopa primitiva estaría más diluida </a:t>
          </a:r>
          <a:r>
            <a:rPr lang="es-ES" sz="1800" kern="1200" dirty="0" smtClean="0"/>
            <a:t>de lo que pensaba </a:t>
          </a:r>
          <a:r>
            <a:rPr lang="es-ES" sz="1800" kern="1200" dirty="0" err="1" smtClean="0"/>
            <a:t>Oparin</a:t>
          </a:r>
          <a:endParaRPr lang="es-ES" sz="1800" kern="1200" dirty="0"/>
        </a:p>
      </dsp:txBody>
      <dsp:txXfrm>
        <a:off x="3128870" y="1617618"/>
        <a:ext cx="2412510" cy="993994"/>
      </dsp:txXfrm>
    </dsp:sp>
    <dsp:sp modelId="{531C87AA-9994-4446-B25A-4CB344D4416E}">
      <dsp:nvSpPr>
        <dsp:cNvPr id="0" name=""/>
        <dsp:cNvSpPr/>
      </dsp:nvSpPr>
      <dsp:spPr>
        <a:xfrm>
          <a:off x="3162500" y="2901636"/>
          <a:ext cx="1997396" cy="993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9BA18F-7DF5-499C-9E46-5E8F46D383DE}">
      <dsp:nvSpPr>
        <dsp:cNvPr id="0" name=""/>
        <dsp:cNvSpPr/>
      </dsp:nvSpPr>
      <dsp:spPr>
        <a:xfrm>
          <a:off x="3336427" y="3066867"/>
          <a:ext cx="1997396" cy="993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No se formarían moléculas orgánicas complejas</a:t>
          </a:r>
          <a:endParaRPr lang="es-ES" sz="1600" b="1" kern="1200" dirty="0"/>
        </a:p>
      </dsp:txBody>
      <dsp:txXfrm>
        <a:off x="3336427" y="3066867"/>
        <a:ext cx="1997396" cy="9939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3A1D4A-AAC0-4D67-893A-50F6F133F9D7}">
      <dsp:nvSpPr>
        <dsp:cNvPr id="0" name=""/>
        <dsp:cNvSpPr/>
      </dsp:nvSpPr>
      <dsp:spPr>
        <a:xfrm>
          <a:off x="0" y="704844"/>
          <a:ext cx="403244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19EA5-A2B7-4D0F-85BF-7DE4A402F2A1}">
      <dsp:nvSpPr>
        <dsp:cNvPr id="0" name=""/>
        <dsp:cNvSpPr/>
      </dsp:nvSpPr>
      <dsp:spPr>
        <a:xfrm>
          <a:off x="201622" y="39102"/>
          <a:ext cx="3110743" cy="9461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No dependen de la energía solar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01622" y="39102"/>
        <a:ext cx="3110743" cy="946182"/>
      </dsp:txXfrm>
    </dsp:sp>
    <dsp:sp modelId="{754C8DEF-27A7-4D04-8E60-A8F62A1858A8}">
      <dsp:nvSpPr>
        <dsp:cNvPr id="0" name=""/>
        <dsp:cNvSpPr/>
      </dsp:nvSpPr>
      <dsp:spPr>
        <a:xfrm>
          <a:off x="0" y="1951987"/>
          <a:ext cx="403244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DB77C-8C6C-4C4B-925E-D1AF28201AA0}">
      <dsp:nvSpPr>
        <dsp:cNvPr id="0" name=""/>
        <dsp:cNvSpPr/>
      </dsp:nvSpPr>
      <dsp:spPr>
        <a:xfrm>
          <a:off x="201622" y="1286244"/>
          <a:ext cx="3110743" cy="946182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Ambiente reductor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01622" y="1286244"/>
        <a:ext cx="3110743" cy="946182"/>
      </dsp:txXfrm>
    </dsp:sp>
    <dsp:sp modelId="{713E5DD4-417D-4F98-922B-6721C5ADE918}">
      <dsp:nvSpPr>
        <dsp:cNvPr id="0" name=""/>
        <dsp:cNvSpPr/>
      </dsp:nvSpPr>
      <dsp:spPr>
        <a:xfrm>
          <a:off x="0" y="3199129"/>
          <a:ext cx="403244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51483-8889-4BD4-B22D-16E530E47ACB}">
      <dsp:nvSpPr>
        <dsp:cNvPr id="0" name=""/>
        <dsp:cNvSpPr/>
      </dsp:nvSpPr>
      <dsp:spPr>
        <a:xfrm>
          <a:off x="201622" y="2533387"/>
          <a:ext cx="3254758" cy="94618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Con cavidades cerradas donde se formaría una sopa primitiva más concentrada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01622" y="2533387"/>
        <a:ext cx="3254758" cy="9461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47BF2B-B49B-4D96-BE08-6BC33E680694}">
      <dsp:nvSpPr>
        <dsp:cNvPr id="0" name=""/>
        <dsp:cNvSpPr/>
      </dsp:nvSpPr>
      <dsp:spPr>
        <a:xfrm>
          <a:off x="0" y="1488287"/>
          <a:ext cx="72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0B430-ADA1-412C-B5CA-37A89B3C8F42}">
      <dsp:nvSpPr>
        <dsp:cNvPr id="0" name=""/>
        <dsp:cNvSpPr/>
      </dsp:nvSpPr>
      <dsp:spPr>
        <a:xfrm>
          <a:off x="360040" y="1237367"/>
          <a:ext cx="5040560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Los procesos evolutivos son lentos y no se perciben</a:t>
          </a:r>
          <a:endParaRPr lang="es-ES" sz="1700" b="1" kern="1200" dirty="0"/>
        </a:p>
      </dsp:txBody>
      <dsp:txXfrm>
        <a:off x="360040" y="1237367"/>
        <a:ext cx="5040560" cy="501840"/>
      </dsp:txXfrm>
    </dsp:sp>
    <dsp:sp modelId="{53789292-7AAD-45A9-A602-DB3B24321214}">
      <dsp:nvSpPr>
        <dsp:cNvPr id="0" name=""/>
        <dsp:cNvSpPr/>
      </dsp:nvSpPr>
      <dsp:spPr>
        <a:xfrm>
          <a:off x="0" y="2259407"/>
          <a:ext cx="72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DBE7F-993D-4625-9CEF-020D506EFBF1}">
      <dsp:nvSpPr>
        <dsp:cNvPr id="0" name=""/>
        <dsp:cNvSpPr/>
      </dsp:nvSpPr>
      <dsp:spPr>
        <a:xfrm>
          <a:off x="360040" y="2008487"/>
          <a:ext cx="5040560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No sabían cómo aparecían nuevas especies	</a:t>
          </a:r>
          <a:endParaRPr lang="es-ES" sz="1700" b="1" kern="1200" dirty="0"/>
        </a:p>
      </dsp:txBody>
      <dsp:txXfrm>
        <a:off x="360040" y="2008487"/>
        <a:ext cx="5040560" cy="501840"/>
      </dsp:txXfrm>
    </dsp:sp>
    <dsp:sp modelId="{69F87FA7-317A-4639-8951-C429870CBCA1}">
      <dsp:nvSpPr>
        <dsp:cNvPr id="0" name=""/>
        <dsp:cNvSpPr/>
      </dsp:nvSpPr>
      <dsp:spPr>
        <a:xfrm>
          <a:off x="0" y="3030527"/>
          <a:ext cx="72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2C990-D2D4-4D28-8A85-C7BC101B89BF}">
      <dsp:nvSpPr>
        <dsp:cNvPr id="0" name=""/>
        <dsp:cNvSpPr/>
      </dsp:nvSpPr>
      <dsp:spPr>
        <a:xfrm>
          <a:off x="360040" y="2779608"/>
          <a:ext cx="5040560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La evolución contradecía las doctrinas religiosas</a:t>
          </a:r>
          <a:endParaRPr lang="es-ES" sz="1700" b="1" kern="1200" dirty="0"/>
        </a:p>
      </dsp:txBody>
      <dsp:txXfrm>
        <a:off x="360040" y="2779608"/>
        <a:ext cx="5040560" cy="5018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172AB-8B1E-4F96-82DA-BCD0C6A23773}" type="datetimeFigureOut">
              <a:rPr lang="es-ES" smtClean="0"/>
              <a:pPr/>
              <a:t>19/05/2017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D34B4-F584-4A47-93E5-6204984109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2BDA-A49F-442F-ACB1-CE89296C703B}" type="datetime1">
              <a:rPr lang="es-ES" smtClean="0"/>
              <a:pPr/>
              <a:t>19/05/2017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Paula Val Andreu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5362-688B-4352-9EF5-F814486DE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4B6C-CCAC-4E00-84B9-4FB65C4A00CA}" type="datetime1">
              <a:rPr lang="es-ES" smtClean="0"/>
              <a:pPr/>
              <a:t>19/05/2017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Paula Val Andreu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5362-688B-4352-9EF5-F814486DE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43D7-4E14-4095-AD01-0B59FE4B97A1}" type="datetime1">
              <a:rPr lang="es-ES" smtClean="0"/>
              <a:pPr/>
              <a:t>19/05/2017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Paula Val Andreu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5362-688B-4352-9EF5-F814486DE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E604-D611-47C6-B79F-DE700C093021}" type="datetime1">
              <a:rPr lang="es-ES" smtClean="0"/>
              <a:pPr/>
              <a:t>19/05/2017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Paula Val Andreu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5362-688B-4352-9EF5-F814486DE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89D3-E0EA-4C95-A2E8-C3ACD7B434E6}" type="datetime1">
              <a:rPr lang="es-ES" smtClean="0"/>
              <a:pPr/>
              <a:t>19/05/2017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Paula Val Andreu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5362-688B-4352-9EF5-F814486DE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9485-DD42-49A2-85A3-BC58D0AC2C1D}" type="datetime1">
              <a:rPr lang="es-ES" smtClean="0"/>
              <a:pPr/>
              <a:t>19/05/2017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Paula Val Andreu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5362-688B-4352-9EF5-F814486DE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1A3F-B02F-4725-B97B-7A09957D4997}" type="datetime1">
              <a:rPr lang="es-ES" smtClean="0"/>
              <a:pPr/>
              <a:t>19/05/2017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Paula Val Andreu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5362-688B-4352-9EF5-F814486DE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5ED9-E357-4CFC-9473-E6955C01C2CA}" type="datetime1">
              <a:rPr lang="es-ES" smtClean="0"/>
              <a:pPr/>
              <a:t>19/05/2017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Paula Val Andreu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5362-688B-4352-9EF5-F814486DE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75CA-A0C7-4AEC-8962-48D6D855DE1B}" type="datetime1">
              <a:rPr lang="es-ES" smtClean="0"/>
              <a:pPr/>
              <a:t>19/05/2017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Paula Val Andreu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5362-688B-4352-9EF5-F814486DE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E3BF-6FF6-48EF-AE28-3DBB76FFD3CF}" type="datetime1">
              <a:rPr lang="es-ES" smtClean="0"/>
              <a:pPr/>
              <a:t>19/05/2017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Paula Val Andreu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5362-688B-4352-9EF5-F814486DE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FB17-F1B1-44ED-822B-42CDF092D2BB}" type="datetime1">
              <a:rPr lang="es-ES" smtClean="0"/>
              <a:pPr/>
              <a:t>19/05/2017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Paula Val Andreu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5362-688B-4352-9EF5-F814486DE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91234-572E-41FA-B100-A3D35AED2ED9}" type="datetime1">
              <a:rPr lang="es-ES" smtClean="0"/>
              <a:pPr/>
              <a:t>19/05/2017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Paula Val Andreu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85362-688B-4352-9EF5-F814486DEE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jzSYTW39_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IxmEXs-n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wNKqOxBfO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00350"/>
            <a:ext cx="9144000" cy="40576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es-E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UNIDAD 8</a:t>
            </a:r>
            <a:endParaRPr lang="es-E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400800" cy="2736304"/>
          </a:xfrm>
        </p:spPr>
        <p:txBody>
          <a:bodyPr>
            <a:prstTxWarp prst="textButtonPour">
              <a:avLst/>
            </a:prstTxWarp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Origen de la vida y evolución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es-ES" dirty="0" smtClean="0"/>
              <a:t>Paula Val Andreu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pPr algn="r"/>
            <a:r>
              <a:rPr lang="es-ES" dirty="0" smtClean="0"/>
              <a:t>Paula Val Andreu</a:t>
            </a:r>
            <a:endParaRPr lang="es-ES" dirty="0"/>
          </a:p>
        </p:txBody>
      </p:sp>
      <p:sp>
        <p:nvSpPr>
          <p:cNvPr id="3" name="4 Título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El origen de la vida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90872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</a:rPr>
              <a:t>1.3. Formación de las primeras células</a:t>
            </a:r>
            <a:endParaRPr lang="es-E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1628800"/>
            <a:ext cx="2808312" cy="11521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Chimeneas hidrotermales submarinas</a:t>
            </a:r>
            <a:endParaRPr lang="es-ES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2" name="Picture 2" descr="http://www.alertatierra.com/images/BlackSmoker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79512" y="3429000"/>
            <a:ext cx="4008106" cy="300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4139952" y="1844824"/>
            <a:ext cx="453650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i="1" dirty="0" smtClean="0"/>
              <a:t>De ellas emanan </a:t>
            </a:r>
            <a:r>
              <a:rPr lang="es-ES" b="1" i="1" dirty="0" smtClean="0"/>
              <a:t>gases a 300ºC </a:t>
            </a:r>
            <a:r>
              <a:rPr lang="es-ES" i="1" dirty="0" smtClean="0"/>
              <a:t>y hay </a:t>
            </a:r>
            <a:r>
              <a:rPr lang="es-ES" b="1" i="1" dirty="0" smtClean="0"/>
              <a:t>bacterias termófilas </a:t>
            </a:r>
            <a:r>
              <a:rPr lang="es-ES" i="1" dirty="0" smtClean="0"/>
              <a:t>capaces de vivir ahí</a:t>
            </a:r>
          </a:p>
        </p:txBody>
      </p:sp>
      <p:graphicFrame>
        <p:nvGraphicFramePr>
          <p:cNvPr id="10" name="9 Diagrama"/>
          <p:cNvGraphicFramePr/>
          <p:nvPr/>
        </p:nvGraphicFramePr>
        <p:xfrm>
          <a:off x="4932040" y="2924944"/>
          <a:ext cx="4032448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CuadroTexto"/>
          <p:cNvSpPr txBox="1"/>
          <p:nvPr/>
        </p:nvSpPr>
        <p:spPr>
          <a:xfrm rot="16200000">
            <a:off x="3388514" y="4756502"/>
            <a:ext cx="2448272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VENTAJAS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9512" y="2924944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Teoría más aceptada actualmente</a:t>
            </a:r>
            <a:endParaRPr lang="es-ES" sz="1600" i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0" grpId="0">
        <p:bldAsOne/>
      </p:bldGraphic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Paula Val Andreu</a:t>
            </a: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500034" y="500042"/>
            <a:ext cx="8136904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Origen de la biodiversidad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00430" y="3214686"/>
            <a:ext cx="142876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¿Qué opinas?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00100" y="2571744"/>
            <a:ext cx="6715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753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</a:t>
            </a:r>
            <a:r>
              <a:rPr lang="es-ES" sz="2200" b="1" dirty="0" smtClean="0">
                <a:solidFill>
                  <a:srgbClr val="753805"/>
                </a:solidFill>
              </a:rPr>
              <a:t>, </a:t>
            </a:r>
            <a:r>
              <a:rPr lang="es-ES" sz="2200" b="1" i="1" dirty="0" smtClean="0">
                <a:solidFill>
                  <a:srgbClr val="753805"/>
                </a:solidFill>
              </a:rPr>
              <a:t>a partir de la 1ª célula</a:t>
            </a:r>
            <a:r>
              <a:rPr lang="es-ES" sz="2200" b="1" dirty="0" smtClean="0">
                <a:solidFill>
                  <a:srgbClr val="753805"/>
                </a:solidFill>
              </a:rPr>
              <a:t>, </a:t>
            </a:r>
            <a:r>
              <a:rPr lang="es-ES" sz="2200" b="1" dirty="0" smtClean="0">
                <a:solidFill>
                  <a:srgbClr val="753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SV tan diversos</a:t>
            </a:r>
            <a:endParaRPr lang="es-ES" sz="2200" b="1" dirty="0">
              <a:solidFill>
                <a:srgbClr val="753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s-ES" dirty="0" smtClean="0"/>
              <a:t>2. </a:t>
            </a:r>
            <a:r>
              <a:rPr lang="es-ES" dirty="0" err="1" smtClean="0"/>
              <a:t>Fijismo</a:t>
            </a:r>
            <a:r>
              <a:rPr lang="es-ES" dirty="0" smtClean="0"/>
              <a:t> frente a evolucionismo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259632" y="1052736"/>
            <a:ext cx="655272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 smtClean="0"/>
              <a:t>Las especies </a:t>
            </a:r>
            <a:r>
              <a:rPr lang="es-E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cambian</a:t>
            </a:r>
            <a:r>
              <a:rPr lang="es-ES" sz="2000" b="1" dirty="0" smtClean="0"/>
              <a:t> a lo largo del tiempo </a:t>
            </a:r>
            <a:r>
              <a:rPr lang="es-ES" sz="2000" b="1" smtClean="0"/>
              <a:t>y              fueron </a:t>
            </a:r>
            <a:r>
              <a:rPr lang="es-E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creadas de modo independiente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23728" y="2276872"/>
            <a:ext cx="4536504" cy="28803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Aceptada hasta el S. XIX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7 Imagen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3143248"/>
            <a:ext cx="1271634" cy="1271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5572132" y="4357694"/>
            <a:ext cx="29289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Linneo</a:t>
            </a:r>
            <a:r>
              <a:rPr lang="es-E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1600" i="1" dirty="0" smtClean="0"/>
              <a:t>la formuló como hipótesis científica en S.XVIII</a:t>
            </a:r>
            <a:endParaRPr lang="es-ES" sz="1600" i="1" dirty="0"/>
          </a:p>
        </p:txBody>
      </p:sp>
      <p:pic>
        <p:nvPicPr>
          <p:cNvPr id="10" name="9 Imagen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140968"/>
            <a:ext cx="4320480" cy="1733074"/>
          </a:xfrm>
          <a:prstGeom prst="rect">
            <a:avLst/>
          </a:prstGeom>
        </p:spPr>
      </p:pic>
      <p:pic>
        <p:nvPicPr>
          <p:cNvPr id="11" name="10 Imagen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653136"/>
            <a:ext cx="1682587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CuadroTexto"/>
          <p:cNvSpPr txBox="1"/>
          <p:nvPr/>
        </p:nvSpPr>
        <p:spPr>
          <a:xfrm>
            <a:off x="2051720" y="5301208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Cuvier</a:t>
            </a:r>
            <a:r>
              <a:rPr lang="es-E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smtClean="0"/>
              <a:t>(finales S.XVIII) estudió los </a:t>
            </a:r>
            <a:r>
              <a:rPr lang="es-ES" b="1" dirty="0" smtClean="0"/>
              <a:t>fósiles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843808" y="5805264"/>
            <a:ext cx="63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Observó que muchos organismos estaban extinguidos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635896" y="63093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 explicó con </a:t>
            </a:r>
            <a:r>
              <a:rPr lang="es-ES" b="1" dirty="0" smtClean="0"/>
              <a:t>procesos catastróficos </a:t>
            </a:r>
            <a:endParaRPr lang="es-ES" b="1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123728" y="5733256"/>
            <a:ext cx="1341749" cy="91379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265237" y="2822030"/>
            <a:ext cx="2895600" cy="365125"/>
          </a:xfrm>
        </p:spPr>
        <p:txBody>
          <a:bodyPr/>
          <a:lstStyle/>
          <a:p>
            <a:r>
              <a:rPr lang="es-ES" dirty="0" smtClean="0"/>
              <a:t>Paula Val Andreu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835696" y="263691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/>
              <a:t>Entonces se pensaba que la Tierra solo tenía 6 000 años</a:t>
            </a:r>
            <a:endParaRPr lang="es-ES" sz="1600" i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8072462" y="1071546"/>
            <a:ext cx="1071538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Explica cómo pudo seguir siendo </a:t>
            </a:r>
            <a:r>
              <a:rPr lang="es-ES" sz="1400" dirty="0" err="1" smtClean="0">
                <a:solidFill>
                  <a:srgbClr val="7030A0"/>
                </a:solidFill>
              </a:rPr>
              <a:t>fijista</a:t>
            </a:r>
            <a:r>
              <a:rPr lang="es-ES" sz="1400" dirty="0" smtClean="0">
                <a:solidFill>
                  <a:srgbClr val="7030A0"/>
                </a:solidFill>
              </a:rPr>
              <a:t> </a:t>
            </a:r>
            <a:r>
              <a:rPr lang="es-ES" sz="1400" dirty="0" err="1" smtClean="0">
                <a:solidFill>
                  <a:srgbClr val="7030A0"/>
                </a:solidFill>
              </a:rPr>
              <a:t>Cuvier</a:t>
            </a:r>
            <a:r>
              <a:rPr lang="es-ES" sz="1400" dirty="0" smtClean="0">
                <a:solidFill>
                  <a:srgbClr val="7030A0"/>
                </a:solidFill>
              </a:rPr>
              <a:t> tras estudiar los fósiles</a:t>
            </a:r>
            <a:endParaRPr lang="es-ES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2" grpId="0"/>
      <p:bldP spid="13" grpId="0"/>
      <p:bldP spid="14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1259632" y="1124744"/>
          <a:ext cx="720080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3 Título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2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Fijismo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frente a evolucionismo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15616" y="112474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</a:t>
            </a:r>
            <a:r>
              <a:rPr lang="es-ES" dirty="0" err="1" smtClean="0"/>
              <a:t>fijismo</a:t>
            </a:r>
            <a:r>
              <a:rPr lang="es-ES" dirty="0" smtClean="0"/>
              <a:t> </a:t>
            </a:r>
            <a:r>
              <a:rPr lang="es-ES" b="1" dirty="0" smtClean="0"/>
              <a:t>fue cuestionado</a:t>
            </a:r>
            <a:r>
              <a:rPr lang="es-ES" dirty="0" smtClean="0"/>
              <a:t> a principios del S. XIX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835696" y="18448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Pero seguían </a:t>
            </a:r>
            <a:r>
              <a:rPr lang="es-ES" b="1" dirty="0" smtClean="0"/>
              <a:t>manteniendo sus ideas </a:t>
            </a:r>
            <a:r>
              <a:rPr lang="es-ES" dirty="0" smtClean="0"/>
              <a:t>debido a:</a:t>
            </a:r>
            <a:endParaRPr lang="es-ES" dirty="0"/>
          </a:p>
        </p:txBody>
      </p:sp>
      <p:sp>
        <p:nvSpPr>
          <p:cNvPr id="7" name="6 Flecha abajo"/>
          <p:cNvSpPr/>
          <p:nvPr/>
        </p:nvSpPr>
        <p:spPr>
          <a:xfrm>
            <a:off x="4355976" y="148478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4623546"/>
            <a:ext cx="2873896" cy="2234454"/>
          </a:xfrm>
          <a:prstGeom prst="rect">
            <a:avLst/>
          </a:prstGeom>
        </p:spPr>
      </p:pic>
      <p:pic>
        <p:nvPicPr>
          <p:cNvPr id="10" name="9 Imagen" descr="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4572000"/>
            <a:ext cx="3048000" cy="2286000"/>
          </a:xfrm>
          <a:prstGeom prst="rect">
            <a:avLst/>
          </a:prstGeom>
        </p:spPr>
      </p:pic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265236" y="3254077"/>
            <a:ext cx="2895600" cy="365125"/>
          </a:xfrm>
        </p:spPr>
        <p:txBody>
          <a:bodyPr/>
          <a:lstStyle/>
          <a:p>
            <a:r>
              <a:rPr lang="es-ES" dirty="0" smtClean="0"/>
              <a:t>Paula Val Andreu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395536" y="3429000"/>
          <a:ext cx="8208912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142908" y="642918"/>
            <a:ext cx="2574061" cy="2490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7513638" y="1265237"/>
            <a:ext cx="2895600" cy="365125"/>
          </a:xfrm>
        </p:spPr>
        <p:txBody>
          <a:bodyPr/>
          <a:lstStyle/>
          <a:p>
            <a:pPr algn="r"/>
            <a:r>
              <a:rPr lang="es-ES" dirty="0" smtClean="0"/>
              <a:t>Paula Val Andreu</a:t>
            </a:r>
            <a:endParaRPr lang="es-ES" dirty="0"/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539552" y="0"/>
            <a:ext cx="82296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</a:t>
            </a: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Lamarckismo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(1ª teoría evolutiva)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348" y="107154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 </a:t>
            </a:r>
            <a:r>
              <a:rPr lang="es-ES" b="1" dirty="0" smtClean="0"/>
              <a:t>principios del S. XIX</a:t>
            </a:r>
            <a:r>
              <a:rPr lang="es-ES" dirty="0" smtClean="0"/>
              <a:t> propuso una teoría evolutiva razonada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85786" y="171448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Enfrentamiento con </a:t>
            </a:r>
            <a:r>
              <a:rPr lang="es-ES" b="1" dirty="0" err="1" smtClean="0"/>
              <a:t>fijistas</a:t>
            </a:r>
            <a:r>
              <a:rPr lang="es-ES" b="1" dirty="0" smtClean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st</a:t>
            </a:r>
            <a:r>
              <a:rPr lang="es-ES" dirty="0" smtClean="0"/>
              <a:t> con </a:t>
            </a:r>
            <a:r>
              <a:rPr lang="es-ES" dirty="0" err="1" smtClean="0"/>
              <a:t>Cuvier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8" name="7 Flecha abajo"/>
          <p:cNvSpPr/>
          <p:nvPr/>
        </p:nvSpPr>
        <p:spPr>
          <a:xfrm>
            <a:off x="4500562" y="142873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571736" y="2357430"/>
            <a:ext cx="6072230" cy="3693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Teoría de los </a:t>
            </a:r>
            <a:r>
              <a:rPr lang="es-ES" b="1" dirty="0" smtClean="0"/>
              <a:t>caracteres adquiridos (transformismo)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95936" y="2852936"/>
            <a:ext cx="3000396" cy="36933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s-ES" b="1" i="1" dirty="0" smtClean="0">
                <a:solidFill>
                  <a:schemeClr val="tx2">
                    <a:lumMod val="50000"/>
                  </a:schemeClr>
                </a:solidFill>
              </a:rPr>
              <a:t>Las especies se transforman</a:t>
            </a:r>
            <a:endParaRPr lang="es-ES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429520" y="4714884"/>
            <a:ext cx="157163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¿Hay alguna idea falsa en esta teoría? ¿Cómo lo demostrarías?</a:t>
            </a:r>
            <a:endParaRPr lang="es-ES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7513638" y="1265238"/>
            <a:ext cx="2895600" cy="365125"/>
          </a:xfrm>
        </p:spPr>
        <p:txBody>
          <a:bodyPr/>
          <a:lstStyle/>
          <a:p>
            <a:pPr algn="r"/>
            <a:r>
              <a:rPr lang="es-ES" dirty="0" smtClean="0"/>
              <a:t>Paula Val Andreu</a:t>
            </a:r>
            <a:endParaRPr lang="es-ES" dirty="0"/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539552" y="0"/>
            <a:ext cx="82296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</a:t>
            </a: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Lamarckismo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(1ª teoría evolutiva)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980728"/>
            <a:ext cx="750099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Esta teoría </a:t>
            </a:r>
            <a:r>
              <a:rPr lang="es-ES" sz="24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es falsa </a:t>
            </a:r>
            <a:r>
              <a:rPr lang="es-ES" dirty="0" smtClean="0">
                <a:solidFill>
                  <a:schemeClr val="tx1"/>
                </a:solidFill>
              </a:rPr>
              <a:t>pero hubo </a:t>
            </a:r>
            <a:r>
              <a:rPr lang="es-ES" b="1" u="sng" dirty="0" smtClean="0">
                <a:solidFill>
                  <a:schemeClr val="tx1"/>
                </a:solidFill>
              </a:rPr>
              <a:t>importantes aportaciones</a:t>
            </a:r>
            <a:r>
              <a:rPr lang="es-ES" dirty="0" smtClean="0">
                <a:solidFill>
                  <a:schemeClr val="tx1"/>
                </a:solidFill>
              </a:rPr>
              <a:t>: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1700808"/>
            <a:ext cx="7386614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i="1" dirty="0" smtClean="0">
                <a:solidFill>
                  <a:srgbClr val="0000FF"/>
                </a:solidFill>
              </a:rPr>
              <a:t>Afirma la existencia de un </a:t>
            </a:r>
            <a:r>
              <a:rPr lang="es-ES" b="1" i="1" dirty="0" smtClean="0">
                <a:solidFill>
                  <a:srgbClr val="0000FF"/>
                </a:solidFill>
              </a:rPr>
              <a:t>proceso evolutivo</a:t>
            </a:r>
          </a:p>
          <a:p>
            <a:pPr>
              <a:buFont typeface="Wingdings" pitchFamily="2" charset="2"/>
              <a:buChar char="ü"/>
            </a:pPr>
            <a:endParaRPr lang="es-ES" i="1" dirty="0" smtClean="0"/>
          </a:p>
          <a:p>
            <a:pPr>
              <a:buFont typeface="Wingdings" pitchFamily="2" charset="2"/>
              <a:buChar char="ü"/>
            </a:pPr>
            <a:r>
              <a:rPr lang="es-ES" b="1" i="1" dirty="0" smtClean="0">
                <a:solidFill>
                  <a:srgbClr val="FF0066"/>
                </a:solidFill>
              </a:rPr>
              <a:t>Propone un mecanismo </a:t>
            </a:r>
            <a:r>
              <a:rPr lang="es-ES" i="1" dirty="0" smtClean="0">
                <a:solidFill>
                  <a:srgbClr val="FF0066"/>
                </a:solidFill>
              </a:rPr>
              <a:t>para explicar este proceso</a:t>
            </a:r>
          </a:p>
          <a:p>
            <a:pPr>
              <a:buFont typeface="Wingdings" pitchFamily="2" charset="2"/>
              <a:buChar char="ü"/>
            </a:pPr>
            <a:endParaRPr lang="es-ES" i="1" dirty="0" smtClean="0"/>
          </a:p>
          <a:p>
            <a:pPr>
              <a:buFont typeface="Wingdings" pitchFamily="2" charset="2"/>
              <a:buChar char="ü"/>
            </a:pPr>
            <a:r>
              <a:rPr lang="es-ES" i="1" dirty="0" smtClean="0">
                <a:solidFill>
                  <a:srgbClr val="008000"/>
                </a:solidFill>
              </a:rPr>
              <a:t>Justifica que las </a:t>
            </a:r>
            <a:r>
              <a:rPr lang="es-ES" b="1" i="1" dirty="0" smtClean="0">
                <a:solidFill>
                  <a:srgbClr val="008000"/>
                </a:solidFill>
              </a:rPr>
              <a:t>estructuras anatómicas están relacionadas con su función</a:t>
            </a:r>
          </a:p>
          <a:p>
            <a:pPr>
              <a:buFont typeface="Wingdings" pitchFamily="2" charset="2"/>
              <a:buChar char="ü"/>
            </a:pPr>
            <a:endParaRPr lang="es-ES" i="1" dirty="0" smtClean="0"/>
          </a:p>
          <a:p>
            <a:pPr>
              <a:buFont typeface="Wingdings" pitchFamily="2" charset="2"/>
              <a:buChar char="ü"/>
            </a:pPr>
            <a:r>
              <a:rPr lang="es-ES" i="1" dirty="0" smtClean="0">
                <a:solidFill>
                  <a:srgbClr val="7030A0"/>
                </a:solidFill>
              </a:rPr>
              <a:t>Los organismos </a:t>
            </a:r>
            <a:r>
              <a:rPr lang="es-ES" b="1" i="1" dirty="0" smtClean="0">
                <a:solidFill>
                  <a:srgbClr val="7030A0"/>
                </a:solidFill>
              </a:rPr>
              <a:t>se adaptan</a:t>
            </a:r>
            <a:r>
              <a:rPr lang="es-ES" i="1" dirty="0" smtClean="0">
                <a:solidFill>
                  <a:srgbClr val="7030A0"/>
                </a:solidFill>
              </a:rPr>
              <a:t> al medio, por lo que se producen cambios</a:t>
            </a:r>
            <a:endParaRPr lang="es-ES" i="1" dirty="0">
              <a:solidFill>
                <a:srgbClr val="7030A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4365104"/>
            <a:ext cx="748883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Errores</a:t>
            </a:r>
            <a:r>
              <a:rPr lang="es-ES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de la teoría: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71600" y="5013176"/>
            <a:ext cx="734481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X Los caracteres adquiridos se heredan</a:t>
            </a:r>
          </a:p>
          <a:p>
            <a:endParaRPr lang="es-ES" dirty="0" smtClean="0"/>
          </a:p>
          <a:p>
            <a:r>
              <a:rPr lang="es-ES" b="1" dirty="0" smtClean="0"/>
              <a:t>X</a:t>
            </a:r>
            <a:r>
              <a:rPr lang="es-ES" dirty="0" smtClean="0"/>
              <a:t> Los animales tienen necesidad de </a:t>
            </a:r>
            <a:r>
              <a:rPr lang="es-ES" b="1" dirty="0" smtClean="0"/>
              <a:t>perfeccionarse y hacerse más complejos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14282" y="6215082"/>
            <a:ext cx="616589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¿Cómo explicaría Lamarck la aparición de bacterias resistentes a antibióticos?</a:t>
            </a:r>
            <a:endParaRPr lang="es-ES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7513638" y="1265238"/>
            <a:ext cx="2895600" cy="365125"/>
          </a:xfrm>
        </p:spPr>
        <p:txBody>
          <a:bodyPr/>
          <a:lstStyle/>
          <a:p>
            <a:pPr algn="r"/>
            <a:r>
              <a:rPr lang="es-ES" dirty="0" smtClean="0"/>
              <a:t>Paula Val Andreu</a:t>
            </a:r>
            <a:endParaRPr lang="es-ES" dirty="0"/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539552" y="0"/>
            <a:ext cx="82296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4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Darwinismo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1640" y="980728"/>
            <a:ext cx="64807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2ª mitad del S.XIX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084168" y="1628800"/>
            <a:ext cx="273630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 smtClean="0">
                <a:solidFill>
                  <a:srgbClr val="FF0066"/>
                </a:solidFill>
              </a:rPr>
              <a:t>“</a:t>
            </a:r>
            <a:r>
              <a:rPr lang="es-ES" b="1" i="1" dirty="0" smtClean="0">
                <a:solidFill>
                  <a:srgbClr val="FF0066"/>
                </a:solidFill>
              </a:rPr>
              <a:t>El origen de las especies</a:t>
            </a:r>
            <a:r>
              <a:rPr lang="es-ES" b="1" dirty="0" smtClean="0">
                <a:solidFill>
                  <a:srgbClr val="FF0066"/>
                </a:solidFill>
              </a:rPr>
              <a:t>” en 1859</a:t>
            </a:r>
            <a:endParaRPr lang="es-ES" b="1" dirty="0">
              <a:solidFill>
                <a:srgbClr val="FF0066"/>
              </a:solidFill>
            </a:endParaRPr>
          </a:p>
        </p:txBody>
      </p:sp>
      <p:pic>
        <p:nvPicPr>
          <p:cNvPr id="6" name="5 Imagen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564904"/>
            <a:ext cx="2088232" cy="3268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Imagen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40" y="1772816"/>
            <a:ext cx="4913370" cy="2072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2483768" y="4365104"/>
            <a:ext cx="302433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Darwin</a:t>
            </a:r>
            <a:r>
              <a:rPr lang="es-E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smtClean="0"/>
              <a:t>viajó en el </a:t>
            </a:r>
            <a:r>
              <a:rPr lang="es-ES" b="1" i="1" dirty="0" smtClean="0"/>
              <a:t>Beagle</a:t>
            </a:r>
            <a:r>
              <a:rPr lang="es-ES" b="1" dirty="0" smtClean="0"/>
              <a:t> de 1831 a 1836 </a:t>
            </a:r>
            <a:r>
              <a:rPr lang="es-ES" dirty="0" smtClean="0"/>
              <a:t>observando y recogiendo información de los distintos seres vivos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940152" y="5949280"/>
            <a:ext cx="2952328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i="1" dirty="0" smtClean="0"/>
              <a:t>Wallace</a:t>
            </a:r>
            <a:r>
              <a:rPr lang="es-ES" sz="1600" i="1" dirty="0" smtClean="0"/>
              <a:t> propuso la misma teoría que Darwin</a:t>
            </a:r>
            <a:endParaRPr lang="es-ES" sz="1600" i="1" dirty="0"/>
          </a:p>
        </p:txBody>
      </p:sp>
      <p:pic>
        <p:nvPicPr>
          <p:cNvPr id="10" name="9 Imagen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05064"/>
            <a:ext cx="1907246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pPr algn="r"/>
            <a:r>
              <a:rPr lang="es-ES" dirty="0" smtClean="0"/>
              <a:t>Paula Val Andreu</a:t>
            </a:r>
            <a:endParaRPr lang="es-ES" dirty="0"/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142844" y="0"/>
            <a:ext cx="8086756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4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Darwinismo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29058" y="642918"/>
            <a:ext cx="4214842" cy="40011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Principios de la teoría</a:t>
            </a:r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00364" y="1142984"/>
            <a:ext cx="5929354" cy="249299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Individuos de la misma especie presentan </a:t>
            </a:r>
            <a:r>
              <a:rPr lang="es-ES" b="1" dirty="0" smtClean="0">
                <a:solidFill>
                  <a:schemeClr val="tx1"/>
                </a:solidFill>
              </a:rPr>
              <a:t>pequeñas diferencias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Los individuos tienen que </a:t>
            </a:r>
            <a:r>
              <a:rPr lang="es-ES" b="1" dirty="0" smtClean="0">
                <a:solidFill>
                  <a:schemeClr val="tx1"/>
                </a:solidFill>
              </a:rPr>
              <a:t>luchar por la supervivencia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Los individuos mejor adaptados sobreviven (</a:t>
            </a:r>
            <a:r>
              <a:rPr lang="es-ES" b="1" dirty="0" smtClean="0">
                <a:solidFill>
                  <a:schemeClr val="tx1"/>
                </a:solidFill>
              </a:rPr>
              <a:t>selección natural</a:t>
            </a:r>
            <a:r>
              <a:rPr lang="es-ES" dirty="0" smtClean="0">
                <a:solidFill>
                  <a:schemeClr val="tx1"/>
                </a:solidFill>
              </a:rPr>
              <a:t>), tienen más probabilidad de </a:t>
            </a:r>
            <a:r>
              <a:rPr lang="es-ES" b="1" dirty="0" smtClean="0">
                <a:solidFill>
                  <a:schemeClr val="tx1"/>
                </a:solidFill>
              </a:rPr>
              <a:t>reproducirse y transmitir sus características</a:t>
            </a:r>
            <a:r>
              <a:rPr lang="es-ES" dirty="0" smtClean="0">
                <a:solidFill>
                  <a:schemeClr val="tx1"/>
                </a:solidFill>
              </a:rPr>
              <a:t> a la descendencia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La población </a:t>
            </a:r>
            <a:r>
              <a:rPr lang="es-ES" b="1" dirty="0" smtClean="0">
                <a:solidFill>
                  <a:schemeClr val="tx1"/>
                </a:solidFill>
              </a:rPr>
              <a:t>cambia gradualmente 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6096" y="3573016"/>
            <a:ext cx="328614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i="1" dirty="0" smtClean="0"/>
              <a:t>En esos momentos, algunos estudiosos </a:t>
            </a:r>
            <a:r>
              <a:rPr lang="es-ES" b="1" i="1" dirty="0" smtClean="0"/>
              <a:t>criticaron a Darwin </a:t>
            </a:r>
            <a:endParaRPr lang="es-ES" b="1" i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148064" y="4611231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no sabía explicar</a:t>
            </a:r>
            <a:r>
              <a:rPr lang="es-ES" dirty="0" smtClean="0"/>
              <a:t>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s-ES" b="1" i="1" dirty="0" smtClean="0">
                <a:solidFill>
                  <a:srgbClr val="FF0066"/>
                </a:solidFill>
              </a:rPr>
              <a:t>cómo se originaban los cambios </a:t>
            </a:r>
            <a:r>
              <a:rPr lang="es-ES" i="1" dirty="0" smtClean="0">
                <a:solidFill>
                  <a:srgbClr val="FF0066"/>
                </a:solidFill>
              </a:rPr>
              <a:t>entre los individuos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</a:rPr>
              <a:t>cómo se transmitían </a:t>
            </a:r>
            <a:r>
              <a:rPr lang="es-ES" i="1" dirty="0" smtClean="0">
                <a:solidFill>
                  <a:schemeClr val="accent3">
                    <a:lumMod val="50000"/>
                  </a:schemeClr>
                </a:solidFill>
              </a:rPr>
              <a:t>a los descendientes</a:t>
            </a:r>
            <a:endParaRPr lang="es-E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9 Imagen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786190"/>
            <a:ext cx="1895475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Flecha abajo"/>
          <p:cNvSpPr/>
          <p:nvPr/>
        </p:nvSpPr>
        <p:spPr>
          <a:xfrm>
            <a:off x="6929454" y="4500570"/>
            <a:ext cx="162826" cy="22457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142844" y="4429132"/>
            <a:ext cx="2963728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¿Cómo explicaría Darwin el cambio de color a negro de las mariposas del abedul tras la revolución industrial cerca de las zonas industriales?</a:t>
            </a:r>
            <a:endParaRPr lang="es-ES" sz="1400" dirty="0">
              <a:solidFill>
                <a:srgbClr val="7030A0"/>
              </a:solidFill>
            </a:endParaRPr>
          </a:p>
        </p:txBody>
      </p:sp>
      <p:pic>
        <p:nvPicPr>
          <p:cNvPr id="49154" name="Picture 2" descr="http://entomologia.rediris.es/sea/bol/vol26/s5/articulo/fi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2783007" cy="3386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9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pPr algn="r"/>
            <a:r>
              <a:rPr lang="es-ES" dirty="0" smtClean="0"/>
              <a:t>Paula Val Andreu</a:t>
            </a:r>
            <a:endParaRPr lang="es-ES" dirty="0"/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539552" y="0"/>
            <a:ext cx="82296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4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Darwinismo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3 Imagen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7285"/>
            <a:ext cx="6429388" cy="427533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588224" y="428604"/>
            <a:ext cx="255577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Explica la diferencia entre las teorías de Lamarck y de Darwin utilizando como ejemplo el dibujo de las jirafas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5572140"/>
            <a:ext cx="5888126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¿Cuál es el fundamento de la selección artificial, utilizada para la mejora de plantas y animales que se practica desde hace miles de años?</a:t>
            </a:r>
          </a:p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¿Qué semejanza tiene con la selección natural?</a:t>
            </a:r>
            <a:endParaRPr lang="es-ES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7513638" y="1265237"/>
            <a:ext cx="2895600" cy="365125"/>
          </a:xfrm>
        </p:spPr>
        <p:txBody>
          <a:bodyPr/>
          <a:lstStyle/>
          <a:p>
            <a:pPr algn="r"/>
            <a:r>
              <a:rPr lang="es-ES" dirty="0" smtClean="0"/>
              <a:t>Paula Val Andreu</a:t>
            </a:r>
            <a:endParaRPr lang="es-ES" dirty="0"/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539552" y="0"/>
            <a:ext cx="82296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Teorías</a:t>
            </a:r>
            <a:r>
              <a:rPr kumimoji="0" lang="es-E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evolutivas actuales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7158" y="1000108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5.1. Neodarwinismo </a:t>
            </a:r>
            <a:r>
              <a:rPr lang="es-ES" sz="2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(teoría sintética de la evolución)</a:t>
            </a:r>
            <a:endParaRPr lang="es-ES" sz="2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2844" y="1643050"/>
            <a:ext cx="8501090" cy="1277273"/>
          </a:xfrm>
          <a:prstGeom prst="rect">
            <a:avLst/>
          </a:prstGeom>
          <a:solidFill>
            <a:srgbClr val="F2F6E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i="1" dirty="0" smtClean="0"/>
              <a:t>En 1900 se redescubrieron las </a:t>
            </a:r>
            <a:r>
              <a:rPr lang="es-ES" b="1" i="1" dirty="0" smtClean="0"/>
              <a:t>leyes de </a:t>
            </a:r>
            <a:r>
              <a:rPr lang="es-ES" b="1" i="1" dirty="0" err="1" smtClean="0"/>
              <a:t>Mendel</a:t>
            </a:r>
            <a:endParaRPr lang="es-ES" b="1" i="1" dirty="0" smtClean="0"/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i="1" dirty="0" smtClean="0"/>
              <a:t>(sirvió para comprender las características hereditarias y su mecanismo de transmisión)</a:t>
            </a:r>
          </a:p>
          <a:p>
            <a:pPr algn="ctr">
              <a:lnSpc>
                <a:spcPct val="150000"/>
              </a:lnSpc>
            </a:pPr>
            <a:r>
              <a:rPr lang="es-ES" i="1" dirty="0" smtClean="0"/>
              <a:t>A principios del S.XX se descubrieron las </a:t>
            </a:r>
            <a:r>
              <a:rPr lang="es-ES" b="1" i="1" dirty="0" smtClean="0"/>
              <a:t>causas de la variabilidad</a:t>
            </a:r>
            <a:endParaRPr lang="es-ES" b="1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115616" y="3284984"/>
            <a:ext cx="6643734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La </a:t>
            </a:r>
            <a:r>
              <a:rPr lang="es-ES" sz="2000" b="1" dirty="0" smtClean="0">
                <a:solidFill>
                  <a:schemeClr val="tx1"/>
                </a:solidFill>
              </a:rPr>
              <a:t>reproducción sexual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permite que aparezcan combinaciones de genes distintas a los progenitores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La </a:t>
            </a:r>
            <a:r>
              <a:rPr lang="es-ES" sz="2000" b="1" dirty="0" smtClean="0">
                <a:solidFill>
                  <a:schemeClr val="tx1"/>
                </a:solidFill>
              </a:rPr>
              <a:t>recombinación genética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que se produce durante la meiosis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Las </a:t>
            </a:r>
            <a:r>
              <a:rPr lang="es-ES" sz="2000" b="1" dirty="0" smtClean="0">
                <a:solidFill>
                  <a:schemeClr val="tx1"/>
                </a:solidFill>
              </a:rPr>
              <a:t>mutaciones</a:t>
            </a:r>
            <a:r>
              <a:rPr lang="es-ES" dirty="0" smtClean="0">
                <a:solidFill>
                  <a:schemeClr val="tx1"/>
                </a:solidFill>
              </a:rPr>
              <a:t> que provocan cambios rápidos en los genes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4211960" y="2996952"/>
            <a:ext cx="214314" cy="21203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071538" y="492919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Además, considera que </a:t>
            </a:r>
            <a:r>
              <a:rPr lang="es-ES" b="1" dirty="0" smtClean="0"/>
              <a:t>la selección natural actúa sobre la población </a:t>
            </a:r>
            <a:r>
              <a:rPr lang="es-ES" dirty="0" smtClean="0"/>
              <a:t>(no sobre el individuo como pensaba Darwin)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85786" y="578645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Las </a:t>
            </a:r>
            <a:r>
              <a:rPr lang="es-ES" b="1" dirty="0" smtClean="0">
                <a:solidFill>
                  <a:srgbClr val="C00000"/>
                </a:solidFill>
              </a:rPr>
              <a:t>mutaciones</a:t>
            </a:r>
            <a:r>
              <a:rPr lang="es-ES" dirty="0" smtClean="0">
                <a:solidFill>
                  <a:srgbClr val="C00000"/>
                </a:solidFill>
              </a:rPr>
              <a:t> y la </a:t>
            </a:r>
            <a:r>
              <a:rPr lang="es-ES" b="1" dirty="0" smtClean="0">
                <a:solidFill>
                  <a:srgbClr val="C00000"/>
                </a:solidFill>
              </a:rPr>
              <a:t>selección natural </a:t>
            </a:r>
            <a:r>
              <a:rPr lang="es-ES" dirty="0" smtClean="0">
                <a:solidFill>
                  <a:srgbClr val="C00000"/>
                </a:solidFill>
              </a:rPr>
              <a:t>se complementan entre sí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42910" y="635795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Se pueden </a:t>
            </a:r>
            <a:r>
              <a:rPr lang="es-ES" b="1" dirty="0" smtClean="0"/>
              <a:t>originar nuevas especies</a:t>
            </a:r>
            <a:endParaRPr lang="es-ES" b="1" dirty="0"/>
          </a:p>
        </p:txBody>
      </p:sp>
      <p:sp>
        <p:nvSpPr>
          <p:cNvPr id="11" name="10 Flecha abajo"/>
          <p:cNvSpPr/>
          <p:nvPr/>
        </p:nvSpPr>
        <p:spPr>
          <a:xfrm>
            <a:off x="4286248" y="5572140"/>
            <a:ext cx="357190" cy="21431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4286248" y="6143644"/>
            <a:ext cx="357190" cy="21431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7786710" y="2708920"/>
            <a:ext cx="121327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¿Cuáles son?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858148" y="4357694"/>
            <a:ext cx="1285852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¿Pueden provocar las mutaciones, por sí solas, un cambio evolutivo?</a:t>
            </a:r>
            <a:endParaRPr lang="es-ES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dirty="0" smtClean="0"/>
              <a:t>1. El origen de la vida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pPr algn="r"/>
            <a:r>
              <a:rPr lang="es-ES" dirty="0" smtClean="0"/>
              <a:t>Paula Val Andreu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1628800"/>
            <a:ext cx="842493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i="1" dirty="0" smtClean="0"/>
              <a:t>“Los SV </a:t>
            </a:r>
            <a:r>
              <a:rPr lang="es-ES" sz="2000" b="1" i="1" dirty="0" smtClean="0"/>
              <a:t>surgen a partir de la materia inanimada </a:t>
            </a:r>
            <a:r>
              <a:rPr lang="es-ES" sz="2000" i="1" dirty="0" smtClean="0"/>
              <a:t>en determinadas condiciones”</a:t>
            </a:r>
            <a:endParaRPr lang="es-ES" sz="2000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105273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</a:rPr>
              <a:t>1.1. Teoría de la generación espontánea</a:t>
            </a:r>
            <a:endParaRPr lang="es-ES" sz="2400" b="1" dirty="0">
              <a:solidFill>
                <a:srgbClr val="7030A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7584" y="3356992"/>
            <a:ext cx="7416824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Ya se pensaba en la antigua Grecia 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(por </a:t>
            </a:r>
            <a:r>
              <a:rPr lang="es-ES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Platón y Aristóteles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En la Edad Media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, la </a:t>
            </a:r>
            <a:r>
              <a:rPr lang="es-ES" b="1" i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Iglesia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proponía además que la energía necesaria la proporcionaba Dios</a:t>
            </a:r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b="1" dirty="0" smtClean="0">
                <a:solidFill>
                  <a:srgbClr val="0070C0"/>
                </a:solidFill>
              </a:rPr>
              <a:t>En 1668</a:t>
            </a:r>
            <a:r>
              <a:rPr lang="es-ES" dirty="0" smtClean="0">
                <a:solidFill>
                  <a:srgbClr val="0070C0"/>
                </a:solidFill>
              </a:rPr>
              <a:t>, </a:t>
            </a:r>
            <a:r>
              <a:rPr lang="es-ES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Redi</a:t>
            </a: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>
                <a:solidFill>
                  <a:srgbClr val="0070C0"/>
                </a:solidFill>
              </a:rPr>
              <a:t>fue el 1º que se la cuestionó</a:t>
            </a:r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dirty="0" smtClean="0">
                <a:solidFill>
                  <a:srgbClr val="7030A0"/>
                </a:solidFill>
              </a:rPr>
              <a:t>Fue apoyado, </a:t>
            </a:r>
            <a:r>
              <a:rPr lang="es-ES" b="1" dirty="0" smtClean="0">
                <a:solidFill>
                  <a:srgbClr val="7030A0"/>
                </a:solidFill>
              </a:rPr>
              <a:t>posteriormente</a:t>
            </a:r>
            <a:r>
              <a:rPr lang="es-ES" dirty="0" smtClean="0">
                <a:solidFill>
                  <a:srgbClr val="7030A0"/>
                </a:solidFill>
              </a:rPr>
              <a:t>, por </a:t>
            </a:r>
            <a:r>
              <a:rPr lang="es-ES" b="1" i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Leeuwenhoek</a:t>
            </a:r>
            <a:r>
              <a:rPr lang="es-ES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Pasteur</a:t>
            </a:r>
          </a:p>
        </p:txBody>
      </p:sp>
      <p:pic>
        <p:nvPicPr>
          <p:cNvPr id="2050" name="Picture 2" descr="http://3.bp.blogspot.com/-PLRiq-oiYEs/VHn8LDTzcNI/AAAAAAAAAfI/_JzhqSFkk10/s1600/Sin%2Bnombr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1EF"/>
              </a:clrFrom>
              <a:clrTo>
                <a:srgbClr val="F2F1EF">
                  <a:alpha val="0"/>
                </a:srgbClr>
              </a:clrTo>
            </a:clrChange>
          </a:blip>
          <a:srcRect t="27594" b="29482"/>
          <a:stretch>
            <a:fillRect/>
          </a:stretch>
        </p:blipFill>
        <p:spPr bwMode="auto">
          <a:xfrm>
            <a:off x="2843808" y="2204864"/>
            <a:ext cx="3758977" cy="1008112"/>
          </a:xfrm>
          <a:prstGeom prst="rect">
            <a:avLst/>
          </a:prstGeom>
          <a:noFill/>
        </p:spPr>
      </p:pic>
      <p:sp>
        <p:nvSpPr>
          <p:cNvPr id="10" name="9 Flecha abajo"/>
          <p:cNvSpPr/>
          <p:nvPr/>
        </p:nvSpPr>
        <p:spPr>
          <a:xfrm>
            <a:off x="4355976" y="3717032"/>
            <a:ext cx="21602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>
            <a:off x="4355976" y="4797152"/>
            <a:ext cx="21602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4355976" y="5661248"/>
            <a:ext cx="21602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419872" y="1628800"/>
            <a:ext cx="2088232" cy="36004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5508104" y="3429000"/>
            <a:ext cx="17281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2843808" y="4149080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3419872" y="5301208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5004048" y="6021288"/>
            <a:ext cx="23762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8388424" y="3645024"/>
            <a:ext cx="576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hlinkClick r:id="rId3"/>
              </a:rPr>
              <a:t>https://www.youtube.com/watch?v=6jzSYTW39_A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7513638" y="1265238"/>
            <a:ext cx="2895600" cy="365125"/>
          </a:xfrm>
        </p:spPr>
        <p:txBody>
          <a:bodyPr/>
          <a:lstStyle/>
          <a:p>
            <a:pPr algn="r"/>
            <a:r>
              <a:rPr lang="es-ES" dirty="0" smtClean="0"/>
              <a:t>Paula Val Andreu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836712"/>
            <a:ext cx="8320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5.2. </a:t>
            </a:r>
            <a:r>
              <a:rPr lang="es-ES" sz="2400" b="1" dirty="0" err="1" smtClean="0">
                <a:solidFill>
                  <a:schemeClr val="accent3">
                    <a:lumMod val="75000"/>
                  </a:schemeClr>
                </a:solidFill>
              </a:rPr>
              <a:t>Gradualismo</a:t>
            </a:r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 frente a </a:t>
            </a:r>
            <a:r>
              <a:rPr lang="es-ES" sz="2400" b="1" dirty="0" err="1" smtClean="0">
                <a:solidFill>
                  <a:schemeClr val="accent3">
                    <a:lumMod val="75000"/>
                  </a:schemeClr>
                </a:solidFill>
              </a:rPr>
              <a:t>puntualismo</a:t>
            </a:r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b="1" i="1" dirty="0" smtClean="0">
                <a:solidFill>
                  <a:schemeClr val="accent3">
                    <a:lumMod val="75000"/>
                  </a:schemeClr>
                </a:solidFill>
              </a:rPr>
              <a:t>(equilibrios interrumpidos)</a:t>
            </a:r>
            <a:endParaRPr lang="es-ES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4 Imagen" descr="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73016"/>
            <a:ext cx="3672408" cy="307852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87624" y="1340768"/>
            <a:ext cx="237626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Gradualistas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1948964"/>
            <a:ext cx="4248472" cy="15081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s-ES" dirty="0" smtClean="0">
                <a:solidFill>
                  <a:srgbClr val="7030A0"/>
                </a:solidFill>
              </a:rPr>
              <a:t>Partidarios del </a:t>
            </a:r>
            <a:r>
              <a:rPr lang="es-ES" b="1" dirty="0" smtClean="0">
                <a:solidFill>
                  <a:srgbClr val="7030A0"/>
                </a:solidFill>
              </a:rPr>
              <a:t>neodarwinismo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Las discontinuidades en el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registro fósil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 se debían a que este era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incompleto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s-ES" dirty="0" smtClean="0">
                <a:solidFill>
                  <a:srgbClr val="FF0000"/>
                </a:solidFill>
              </a:rPr>
              <a:t>Evolución </a:t>
            </a:r>
            <a:r>
              <a:rPr lang="es-ES" b="1" dirty="0" smtClean="0">
                <a:solidFill>
                  <a:srgbClr val="FF0000"/>
                </a:solidFill>
              </a:rPr>
              <a:t>gradual y continua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508104" y="1340768"/>
            <a:ext cx="237626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Puntualistas</a:t>
            </a:r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99992" y="1979741"/>
            <a:ext cx="4464496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s-ES" dirty="0" smtClean="0">
                <a:solidFill>
                  <a:srgbClr val="753805"/>
                </a:solidFill>
              </a:rPr>
              <a:t>Partidarios de la </a:t>
            </a:r>
            <a:r>
              <a:rPr lang="es-ES" b="1" dirty="0" smtClean="0">
                <a:solidFill>
                  <a:srgbClr val="753805"/>
                </a:solidFill>
              </a:rPr>
              <a:t>teoría del equilibrio puntuado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s-ES" dirty="0" smtClean="0">
                <a:solidFill>
                  <a:srgbClr val="008000"/>
                </a:solidFill>
              </a:rPr>
              <a:t>Las especies viven </a:t>
            </a:r>
            <a:r>
              <a:rPr lang="es-ES" b="1" dirty="0" smtClean="0">
                <a:solidFill>
                  <a:srgbClr val="008000"/>
                </a:solidFill>
              </a:rPr>
              <a:t>grandes períodos de estabilidad</a:t>
            </a:r>
            <a:r>
              <a:rPr lang="es-ES" dirty="0" smtClean="0">
                <a:solidFill>
                  <a:srgbClr val="008000"/>
                </a:solidFill>
              </a:rPr>
              <a:t> (</a:t>
            </a:r>
            <a:r>
              <a:rPr lang="es-ES" dirty="0" err="1" smtClean="0">
                <a:solidFill>
                  <a:srgbClr val="008000"/>
                </a:solidFill>
              </a:rPr>
              <a:t>Ma</a:t>
            </a:r>
            <a:r>
              <a:rPr lang="es-ES" dirty="0" smtClean="0">
                <a:solidFill>
                  <a:srgbClr val="008000"/>
                </a:solidFill>
              </a:rPr>
              <a:t>) que se ven cortados bruscamente por </a:t>
            </a:r>
            <a:r>
              <a:rPr lang="es-ES" b="1" dirty="0" smtClean="0">
                <a:solidFill>
                  <a:srgbClr val="008000"/>
                </a:solidFill>
              </a:rPr>
              <a:t>fases breves de cambios </a:t>
            </a:r>
            <a:r>
              <a:rPr lang="es-ES" dirty="0" smtClean="0">
                <a:solidFill>
                  <a:srgbClr val="008000"/>
                </a:solidFill>
              </a:rPr>
              <a:t>(miles de años) en las que se produce un gran cambio evolutivo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s-ES" dirty="0" smtClean="0">
                <a:solidFill>
                  <a:srgbClr val="FF0066"/>
                </a:solidFill>
              </a:rPr>
              <a:t>El </a:t>
            </a:r>
            <a:r>
              <a:rPr lang="es-ES" b="1" dirty="0" smtClean="0">
                <a:solidFill>
                  <a:srgbClr val="FF0066"/>
                </a:solidFill>
              </a:rPr>
              <a:t>registro fósil </a:t>
            </a:r>
            <a:r>
              <a:rPr lang="es-ES" dirty="0" smtClean="0">
                <a:solidFill>
                  <a:srgbClr val="FF0066"/>
                </a:solidFill>
              </a:rPr>
              <a:t>no presenta cambios graduales, sino </a:t>
            </a:r>
            <a:r>
              <a:rPr lang="es-ES" b="1" dirty="0" smtClean="0">
                <a:solidFill>
                  <a:srgbClr val="FF0066"/>
                </a:solidFill>
              </a:rPr>
              <a:t>bruscas discontinuidades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s-ES" dirty="0" smtClean="0">
                <a:solidFill>
                  <a:srgbClr val="0070C0"/>
                </a:solidFill>
              </a:rPr>
              <a:t>Tras grandes catástrofes (</a:t>
            </a:r>
            <a:r>
              <a:rPr lang="es-ES" i="1" dirty="0" err="1" smtClean="0">
                <a:solidFill>
                  <a:srgbClr val="0070C0"/>
                </a:solidFill>
              </a:rPr>
              <a:t>ej</a:t>
            </a:r>
            <a:r>
              <a:rPr lang="es-ES" i="1" dirty="0" smtClean="0">
                <a:solidFill>
                  <a:srgbClr val="0070C0"/>
                </a:solidFill>
              </a:rPr>
              <a:t>: desaparición de dinosaurios hace 65 </a:t>
            </a:r>
            <a:r>
              <a:rPr lang="es-ES" i="1" dirty="0" err="1" smtClean="0">
                <a:solidFill>
                  <a:srgbClr val="0070C0"/>
                </a:solidFill>
              </a:rPr>
              <a:t>Ma</a:t>
            </a:r>
            <a:r>
              <a:rPr lang="es-ES" dirty="0" smtClean="0">
                <a:solidFill>
                  <a:srgbClr val="0070C0"/>
                </a:solidFill>
              </a:rPr>
              <a:t>) se produjeron </a:t>
            </a:r>
            <a:r>
              <a:rPr lang="es-ES" b="1" dirty="0" err="1" smtClean="0">
                <a:solidFill>
                  <a:srgbClr val="0070C0"/>
                </a:solidFill>
              </a:rPr>
              <a:t>macromutaciones</a:t>
            </a:r>
            <a:r>
              <a:rPr lang="es-ES" dirty="0" smtClean="0">
                <a:solidFill>
                  <a:srgbClr val="0070C0"/>
                </a:solidFill>
              </a:rPr>
              <a:t> que dieron lugar a una gran diversificación en poco tiempo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1" name="3 Título"/>
          <p:cNvSpPr txBox="1">
            <a:spLocks/>
          </p:cNvSpPr>
          <p:nvPr/>
        </p:nvSpPr>
        <p:spPr>
          <a:xfrm>
            <a:off x="539552" y="0"/>
            <a:ext cx="82296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Teorías</a:t>
            </a:r>
            <a:r>
              <a:rPr kumimoji="0" lang="es-E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evolutivas actuales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500166" y="3071810"/>
            <a:ext cx="192882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6357950" y="4500570"/>
            <a:ext cx="250033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2000232" y="2000240"/>
            <a:ext cx="171451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7429488" y="2071678"/>
            <a:ext cx="1285916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857752" y="2357430"/>
            <a:ext cx="1285916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539552" y="0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noProof="0" dirty="0" smtClean="0">
                <a:latin typeface="+mj-lt"/>
                <a:ea typeface="+mj-ea"/>
                <a:cs typeface="+mj-cs"/>
              </a:rPr>
              <a:t>6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Pruebas de la evolución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6.1. </a:t>
            </a:r>
            <a:r>
              <a:rPr lang="es-ES" sz="2400" b="1" dirty="0" smtClean="0">
                <a:solidFill>
                  <a:srgbClr val="C00000"/>
                </a:solidFill>
              </a:rPr>
              <a:t>Anatomía comparada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348" y="1428736"/>
            <a:ext cx="295232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Órganos homólogos</a:t>
            </a:r>
            <a:endParaRPr lang="es-ES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1916832"/>
            <a:ext cx="388843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00FF"/>
                </a:solidFill>
              </a:rPr>
              <a:t>= estructura</a:t>
            </a:r>
          </a:p>
          <a:p>
            <a:pPr algn="ctr"/>
            <a:r>
              <a:rPr lang="es-ES" b="1" dirty="0" smtClean="0"/>
              <a:t>≠ función</a:t>
            </a:r>
          </a:p>
          <a:p>
            <a:pPr algn="ctr"/>
            <a:r>
              <a:rPr lang="es-ES" dirty="0" smtClean="0"/>
              <a:t>Se originan por evolución </a:t>
            </a:r>
            <a:r>
              <a:rPr lang="es-ES" b="1" dirty="0" smtClean="0"/>
              <a:t>divergente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143504" y="1428736"/>
            <a:ext cx="2952328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Órganos análogos</a:t>
            </a:r>
            <a:endParaRPr lang="es-ES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644008" y="1916832"/>
            <a:ext cx="388843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≠ estructura</a:t>
            </a:r>
          </a:p>
          <a:p>
            <a:pPr algn="ctr"/>
            <a:r>
              <a:rPr lang="es-ES" b="1" dirty="0" smtClean="0">
                <a:solidFill>
                  <a:srgbClr val="0000FF"/>
                </a:solidFill>
              </a:rPr>
              <a:t>= función</a:t>
            </a:r>
          </a:p>
          <a:p>
            <a:pPr algn="ctr"/>
            <a:r>
              <a:rPr lang="es-ES" dirty="0" smtClean="0"/>
              <a:t>Se originan por evolución </a:t>
            </a:r>
            <a:r>
              <a:rPr lang="es-ES" b="1" dirty="0" smtClean="0"/>
              <a:t>convergente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42844" y="5286388"/>
            <a:ext cx="2952328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Órganos vestigiales</a:t>
            </a:r>
            <a:endParaRPr lang="es-ES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2844" y="5786454"/>
            <a:ext cx="639218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Son restos evolutivos que tienden a desaparecer porque </a:t>
            </a:r>
            <a:r>
              <a:rPr lang="es-ES" b="1" dirty="0" smtClean="0">
                <a:solidFill>
                  <a:srgbClr val="0000FF"/>
                </a:solidFill>
              </a:rPr>
              <a:t>no tienen función </a:t>
            </a:r>
            <a:r>
              <a:rPr lang="es-ES" dirty="0" smtClean="0"/>
              <a:t>por cambios en los hábitos de vida o ambientales</a:t>
            </a:r>
          </a:p>
        </p:txBody>
      </p:sp>
      <p:pic>
        <p:nvPicPr>
          <p:cNvPr id="11" name="10 Imagen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2952328" cy="2108806"/>
          </a:xfrm>
          <a:prstGeom prst="rect">
            <a:avLst/>
          </a:prstGeom>
        </p:spPr>
      </p:pic>
      <p:pic>
        <p:nvPicPr>
          <p:cNvPr id="12" name="11 Imagen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924944"/>
            <a:ext cx="3240360" cy="2162102"/>
          </a:xfrm>
          <a:prstGeom prst="rect">
            <a:avLst/>
          </a:prstGeom>
        </p:spPr>
      </p:pic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7513638" y="1265237"/>
            <a:ext cx="2895600" cy="365125"/>
          </a:xfrm>
        </p:spPr>
        <p:txBody>
          <a:bodyPr/>
          <a:lstStyle/>
          <a:p>
            <a:pPr algn="r"/>
            <a:r>
              <a:rPr lang="es-ES" dirty="0" smtClean="0"/>
              <a:t>Paula Val Andreu</a:t>
            </a:r>
            <a:endParaRPr lang="es-ES" dirty="0"/>
          </a:p>
        </p:txBody>
      </p:sp>
      <p:pic>
        <p:nvPicPr>
          <p:cNvPr id="13314" name="Picture 2" descr="https://filosofiaencolmenarejo.files.wordpress.com/2013/01/muelas-juici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0477" y="5214950"/>
            <a:ext cx="2693523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2907" y="3140968"/>
            <a:ext cx="2701093" cy="1802227"/>
          </a:xfrm>
          <a:prstGeom prst="rect">
            <a:avLst/>
          </a:prstGeom>
        </p:spPr>
      </p:pic>
      <p:sp>
        <p:nvSpPr>
          <p:cNvPr id="2" name="3 Título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noProof="0" dirty="0" smtClean="0">
                <a:latin typeface="+mj-lt"/>
                <a:ea typeface="+mj-ea"/>
                <a:cs typeface="+mj-cs"/>
              </a:rPr>
              <a:t>6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Pruebas de la evolución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105273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6.2. Fósiles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57686" y="1357298"/>
            <a:ext cx="460851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Había organismos distintos de los actuales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Algunos son parecidos a especies actuales y se aprecian </a:t>
            </a:r>
            <a:r>
              <a:rPr lang="es-ES" b="1" dirty="0" smtClean="0">
                <a:solidFill>
                  <a:srgbClr val="FF0066"/>
                </a:solidFill>
              </a:rPr>
              <a:t>cambios lentos pero progresivos</a:t>
            </a:r>
            <a:r>
              <a:rPr lang="es-ES" dirty="0" smtClean="0"/>
              <a:t>. </a:t>
            </a:r>
            <a:r>
              <a:rPr lang="es-ES" i="1" dirty="0" smtClean="0"/>
              <a:t>Forman </a:t>
            </a:r>
            <a:r>
              <a:rPr lang="es-ES" b="1" i="1" dirty="0" smtClean="0"/>
              <a:t>series </a:t>
            </a:r>
            <a:r>
              <a:rPr lang="es-ES" b="1" i="1" dirty="0" smtClean="0"/>
              <a:t>filogenéticas </a:t>
            </a:r>
            <a:r>
              <a:rPr lang="es-ES" dirty="0" smtClean="0"/>
              <a:t>(</a:t>
            </a:r>
            <a:r>
              <a:rPr lang="es-ES" i="1" dirty="0" smtClean="0"/>
              <a:t>ej. caballo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5" name="4 Imagen" descr="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68760"/>
            <a:ext cx="4427984" cy="177260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0" y="3212976"/>
            <a:ext cx="5256584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También se han encontrado </a:t>
            </a:r>
            <a:r>
              <a:rPr lang="es-ES" b="1" dirty="0" smtClean="0">
                <a:solidFill>
                  <a:srgbClr val="008000"/>
                </a:solidFill>
              </a:rPr>
              <a:t>formas intermedias</a:t>
            </a:r>
            <a:r>
              <a:rPr lang="es-ES" dirty="0" smtClean="0"/>
              <a:t> con características de 2 grupos actuales distintos: </a:t>
            </a:r>
            <a:r>
              <a:rPr lang="es-ES" i="1" dirty="0" err="1" smtClean="0">
                <a:solidFill>
                  <a:srgbClr val="008000"/>
                </a:solidFill>
              </a:rPr>
              <a:t>Archaeopteryx</a:t>
            </a:r>
            <a:r>
              <a:rPr lang="es-ES" dirty="0" smtClean="0"/>
              <a:t> (</a:t>
            </a:r>
            <a:r>
              <a:rPr lang="es-ES" i="1" dirty="0" smtClean="0"/>
              <a:t>pico y plumas como aves, y dientes y cola como reptiles</a:t>
            </a:r>
            <a:r>
              <a:rPr lang="es-ES" dirty="0" smtClean="0"/>
              <a:t>)  demuestra que </a:t>
            </a:r>
            <a:r>
              <a:rPr lang="es-ES" b="1" dirty="0" smtClean="0"/>
              <a:t>las aves evolucionaron a partir de los reptiles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436096" y="5445224"/>
            <a:ext cx="370790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Algunos no han evolucionado mucho y siguen teniendo características primitivas </a:t>
            </a:r>
          </a:p>
          <a:p>
            <a:pPr algn="ctr"/>
            <a:r>
              <a:rPr lang="es-ES" dirty="0" smtClean="0"/>
              <a:t>(</a:t>
            </a:r>
            <a:r>
              <a:rPr lang="es-ES" b="1" dirty="0" smtClean="0">
                <a:solidFill>
                  <a:srgbClr val="993300"/>
                </a:solidFill>
              </a:rPr>
              <a:t>fósiles vivientes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11" name="10 Imagen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13176"/>
            <a:ext cx="2789373" cy="1844824"/>
          </a:xfrm>
          <a:prstGeom prst="rect">
            <a:avLst/>
          </a:prstGeom>
        </p:spPr>
      </p:pic>
      <p:pic>
        <p:nvPicPr>
          <p:cNvPr id="12" name="11 Imagen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811457"/>
            <a:ext cx="2880320" cy="2046543"/>
          </a:xfrm>
          <a:prstGeom prst="rect">
            <a:avLst/>
          </a:prstGeom>
        </p:spPr>
      </p:pic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895600" cy="365125"/>
          </a:xfrm>
        </p:spPr>
        <p:txBody>
          <a:bodyPr/>
          <a:lstStyle/>
          <a:p>
            <a:pPr algn="l"/>
            <a:r>
              <a:rPr lang="es-ES" dirty="0" smtClean="0"/>
              <a:t>Paula Val Andreu</a:t>
            </a:r>
            <a:endParaRPr lang="es-ES" dirty="0"/>
          </a:p>
        </p:txBody>
      </p:sp>
      <p:pic>
        <p:nvPicPr>
          <p:cNvPr id="7" name="6 Imagen" descr="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2E2E2"/>
              </a:clrFrom>
              <a:clrTo>
                <a:srgbClr val="E2E2E2">
                  <a:alpha val="0"/>
                </a:srgbClr>
              </a:clrTo>
            </a:clrChange>
          </a:blip>
          <a:srcRect t="10345" r="5919" b="6897"/>
          <a:stretch>
            <a:fillRect/>
          </a:stretch>
        </p:blipFill>
        <p:spPr>
          <a:xfrm>
            <a:off x="4355976" y="3068960"/>
            <a:ext cx="2952328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895600" cy="365125"/>
          </a:xfrm>
        </p:spPr>
        <p:txBody>
          <a:bodyPr/>
          <a:lstStyle/>
          <a:p>
            <a:pPr algn="l"/>
            <a:r>
              <a:rPr lang="es-ES" smtClean="0"/>
              <a:t>Paula Val Andreu</a:t>
            </a:r>
            <a:endParaRPr lang="es-ES"/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noProof="0" dirty="0" smtClean="0">
                <a:latin typeface="+mj-lt"/>
                <a:ea typeface="+mj-ea"/>
                <a:cs typeface="+mj-cs"/>
              </a:rPr>
              <a:t>6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Pruebas de la evolución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05273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6.3. Embriológicas</a:t>
            </a:r>
            <a:endParaRPr lang="es-E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6 Imagen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572000" cy="370522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39552" y="5303728"/>
            <a:ext cx="36004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dirty="0" smtClean="0"/>
              <a:t>En 1866, </a:t>
            </a:r>
            <a:r>
              <a:rPr lang="es-ES" b="1" u="sng" dirty="0" err="1" smtClean="0"/>
              <a:t>Haeckel</a:t>
            </a:r>
            <a:r>
              <a:rPr lang="es-ES" dirty="0" smtClean="0"/>
              <a:t> enunció la            </a:t>
            </a:r>
            <a:r>
              <a:rPr lang="es-ES" b="1" i="1" u="sng" dirty="0" smtClean="0"/>
              <a:t>ley biogenética fundamental</a:t>
            </a:r>
            <a:r>
              <a:rPr lang="es-ES" dirty="0" smtClean="0"/>
              <a:t>:</a:t>
            </a:r>
          </a:p>
          <a:p>
            <a:pPr algn="ctr"/>
            <a:r>
              <a:rPr lang="es-ES" i="1" dirty="0" smtClean="0"/>
              <a:t>El desarrollo embrionario (</a:t>
            </a:r>
            <a:r>
              <a:rPr lang="es-ES" b="1" i="1" dirty="0" smtClean="0">
                <a:solidFill>
                  <a:srgbClr val="CC0099"/>
                </a:solidFill>
              </a:rPr>
              <a:t>ontogenia</a:t>
            </a:r>
            <a:r>
              <a:rPr lang="es-ES" i="1" dirty="0" smtClean="0"/>
              <a:t>) es una </a:t>
            </a:r>
            <a:r>
              <a:rPr lang="es-ES" b="1" i="1" dirty="0" smtClean="0">
                <a:solidFill>
                  <a:srgbClr val="CC0099"/>
                </a:solidFill>
              </a:rPr>
              <a:t>recapitulación</a:t>
            </a:r>
            <a:r>
              <a:rPr lang="es-ES" i="1" dirty="0" smtClean="0"/>
              <a:t> de la evolución (</a:t>
            </a:r>
            <a:r>
              <a:rPr lang="es-ES" b="1" i="1" dirty="0" smtClean="0">
                <a:solidFill>
                  <a:srgbClr val="CC0099"/>
                </a:solidFill>
              </a:rPr>
              <a:t>filogenia</a:t>
            </a:r>
            <a:r>
              <a:rPr lang="es-ES" i="1" dirty="0" smtClean="0"/>
              <a:t>)</a:t>
            </a:r>
            <a:endParaRPr lang="es-ES" i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932040" y="3573016"/>
            <a:ext cx="3888432" cy="8803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/>
              <a:t>Similitudes mayores y durante más tiempo entre grupos más cercanos</a:t>
            </a:r>
            <a:endParaRPr lang="es-ES" dirty="0"/>
          </a:p>
        </p:txBody>
      </p:sp>
      <p:pic>
        <p:nvPicPr>
          <p:cNvPr id="11" name="10 Imagen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639694"/>
            <a:ext cx="4499992" cy="221830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076056" y="1268760"/>
            <a:ext cx="3600400" cy="2169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/>
              <a:t>Las primeras etapas del desarrollo embrionario de muchos </a:t>
            </a:r>
            <a:r>
              <a:rPr lang="es-ES" dirty="0" smtClean="0"/>
              <a:t>vertebrados muestran </a:t>
            </a:r>
            <a:r>
              <a:rPr lang="es-ES" dirty="0" smtClean="0"/>
              <a:t>grandes similitudes</a:t>
            </a:r>
          </a:p>
          <a:p>
            <a:pPr algn="ctr">
              <a:lnSpc>
                <a:spcPct val="150000"/>
              </a:lnSpc>
            </a:pPr>
            <a:endParaRPr lang="es-ES" dirty="0" smtClean="0"/>
          </a:p>
          <a:p>
            <a:pPr algn="ctr">
              <a:lnSpc>
                <a:spcPct val="150000"/>
              </a:lnSpc>
            </a:pPr>
            <a:r>
              <a:rPr lang="es-ES" dirty="0" smtClean="0"/>
              <a:t>Existieron antepasados comunes</a:t>
            </a:r>
            <a:endParaRPr lang="es-ES" dirty="0"/>
          </a:p>
        </p:txBody>
      </p:sp>
      <p:sp>
        <p:nvSpPr>
          <p:cNvPr id="12" name="11 Flecha abajo"/>
          <p:cNvSpPr/>
          <p:nvPr/>
        </p:nvSpPr>
        <p:spPr>
          <a:xfrm>
            <a:off x="6804248" y="2636912"/>
            <a:ext cx="144016" cy="360040"/>
          </a:xfrm>
          <a:prstGeom prst="downArrow">
            <a:avLst/>
          </a:prstGeom>
          <a:solidFill>
            <a:srgbClr val="FF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895600" cy="365125"/>
          </a:xfrm>
        </p:spPr>
        <p:txBody>
          <a:bodyPr/>
          <a:lstStyle/>
          <a:p>
            <a:pPr algn="l"/>
            <a:r>
              <a:rPr lang="es-ES" dirty="0" smtClean="0"/>
              <a:t>Paula Val Andreu</a:t>
            </a:r>
            <a:endParaRPr lang="es-ES" dirty="0"/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noProof="0" dirty="0" smtClean="0">
                <a:latin typeface="+mj-lt"/>
                <a:ea typeface="+mj-ea"/>
                <a:cs typeface="+mj-cs"/>
              </a:rPr>
              <a:t>6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Pruebas de la evolución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05273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</a:rPr>
              <a:t>6.4. </a:t>
            </a:r>
            <a:r>
              <a:rPr lang="es-ES" sz="2400" b="1" dirty="0" err="1" smtClean="0">
                <a:solidFill>
                  <a:srgbClr val="7030A0"/>
                </a:solidFill>
              </a:rPr>
              <a:t>Biogeográficas</a:t>
            </a:r>
            <a:endParaRPr lang="es-ES" sz="2400" b="1" dirty="0">
              <a:solidFill>
                <a:srgbClr val="7030A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99792" y="1124744"/>
            <a:ext cx="6264696" cy="8803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>
                <a:solidFill>
                  <a:srgbClr val="008000"/>
                </a:solidFill>
              </a:rPr>
              <a:t>Con el paso del tiempo, los organismos </a:t>
            </a:r>
            <a:r>
              <a:rPr lang="es-ES" b="1" dirty="0" smtClean="0">
                <a:solidFill>
                  <a:srgbClr val="008000"/>
                </a:solidFill>
              </a:rPr>
              <a:t>aislados geográficamente </a:t>
            </a:r>
            <a:r>
              <a:rPr lang="es-ES" dirty="0" smtClean="0">
                <a:solidFill>
                  <a:srgbClr val="008000"/>
                </a:solidFill>
              </a:rPr>
              <a:t>evolucionaron de forma distinta y </a:t>
            </a:r>
            <a:r>
              <a:rPr lang="es-ES" b="1" dirty="0" smtClean="0">
                <a:solidFill>
                  <a:srgbClr val="008000"/>
                </a:solidFill>
              </a:rPr>
              <a:t>originaron nuevas especies</a:t>
            </a:r>
            <a:endParaRPr lang="es-ES" b="1" dirty="0">
              <a:solidFill>
                <a:srgbClr val="008000"/>
              </a:solidFill>
            </a:endParaRPr>
          </a:p>
        </p:txBody>
      </p:sp>
      <p:pic>
        <p:nvPicPr>
          <p:cNvPr id="9" name="8 Imagen" descr="2.png"/>
          <p:cNvPicPr>
            <a:picLocks noChangeAspect="1"/>
          </p:cNvPicPr>
          <p:nvPr/>
        </p:nvPicPr>
        <p:blipFill>
          <a:blip r:embed="rId2" cstate="print"/>
          <a:srcRect r="1120" b="6533"/>
          <a:stretch>
            <a:fillRect/>
          </a:stretch>
        </p:blipFill>
        <p:spPr>
          <a:xfrm>
            <a:off x="5076055" y="2276872"/>
            <a:ext cx="3900433" cy="3744416"/>
          </a:xfrm>
          <a:prstGeom prst="rect">
            <a:avLst/>
          </a:prstGeom>
        </p:spPr>
      </p:pic>
      <p:pic>
        <p:nvPicPr>
          <p:cNvPr id="10" name="9 Imagen" descr="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1556792"/>
            <a:ext cx="4702122" cy="2880320"/>
          </a:xfrm>
          <a:prstGeom prst="rect">
            <a:avLst/>
          </a:prstGeom>
        </p:spPr>
      </p:pic>
      <p:pic>
        <p:nvPicPr>
          <p:cNvPr id="11" name="10 Imagen" descr="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257675"/>
            <a:ext cx="3295650" cy="2600325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0" y="4611231"/>
            <a:ext cx="1643042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¿Por qué la introducción de mamíferos placentarios en Australia está produciendo la desaparición de los mamíferos primitivos como el canguro y el koala?</a:t>
            </a:r>
            <a:endParaRPr lang="es-ES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rapecio"/>
          <p:cNvSpPr/>
          <p:nvPr/>
        </p:nvSpPr>
        <p:spPr>
          <a:xfrm>
            <a:off x="4000496" y="4429132"/>
            <a:ext cx="5000660" cy="2286016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895600" cy="365125"/>
          </a:xfrm>
        </p:spPr>
        <p:txBody>
          <a:bodyPr/>
          <a:lstStyle/>
          <a:p>
            <a:pPr algn="l"/>
            <a:r>
              <a:rPr lang="es-ES" dirty="0" smtClean="0"/>
              <a:t>Paula Val Andreu</a:t>
            </a:r>
            <a:endParaRPr lang="es-ES" dirty="0"/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539552" y="0"/>
            <a:ext cx="82296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6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Pruebas de la evolución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2844" y="85723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</a:rPr>
              <a:t>6.5. Moleculares</a:t>
            </a:r>
            <a:endParaRPr lang="es-E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4 Imagen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285860"/>
            <a:ext cx="3858768" cy="401116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0" y="1357298"/>
            <a:ext cx="414340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>
                <a:solidFill>
                  <a:schemeClr val="tx1"/>
                </a:solidFill>
              </a:rPr>
              <a:t>Cuanto </a:t>
            </a:r>
            <a:r>
              <a:rPr lang="es-ES" b="1" dirty="0" smtClean="0">
                <a:solidFill>
                  <a:schemeClr val="tx1"/>
                </a:solidFill>
              </a:rPr>
              <a:t>mayor</a:t>
            </a:r>
            <a:r>
              <a:rPr lang="es-ES" dirty="0" smtClean="0">
                <a:solidFill>
                  <a:schemeClr val="tx1"/>
                </a:solidFill>
              </a:rPr>
              <a:t> es el </a:t>
            </a:r>
            <a:r>
              <a:rPr lang="es-ES" b="1" dirty="0" smtClean="0">
                <a:solidFill>
                  <a:schemeClr val="tx1"/>
                </a:solidFill>
              </a:rPr>
              <a:t>parecido molecular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b="1" dirty="0" smtClean="0">
                <a:solidFill>
                  <a:schemeClr val="tx1"/>
                </a:solidFill>
              </a:rPr>
              <a:t>mayor parentesco </a:t>
            </a:r>
            <a:r>
              <a:rPr lang="es-ES" dirty="0" smtClean="0">
                <a:solidFill>
                  <a:schemeClr val="tx1"/>
                </a:solidFill>
              </a:rPr>
              <a:t>entre los grupos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19872" y="2492896"/>
            <a:ext cx="5724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i="1" dirty="0" smtClean="0"/>
              <a:t>Ej. </a:t>
            </a:r>
            <a:r>
              <a:rPr lang="es-ES" i="1" dirty="0" smtClean="0">
                <a:solidFill>
                  <a:srgbClr val="006600"/>
                </a:solidFill>
              </a:rPr>
              <a:t>La clorofila se encuentra en todas las plantas verdes</a:t>
            </a:r>
            <a:r>
              <a:rPr lang="es-ES" i="1" dirty="0" smtClean="0"/>
              <a:t>, y la </a:t>
            </a:r>
            <a:r>
              <a:rPr lang="es-ES" i="1" dirty="0" smtClean="0">
                <a:solidFill>
                  <a:srgbClr val="C00000"/>
                </a:solidFill>
              </a:rPr>
              <a:t>hemoglobina en la sangre de todos los vertebrados</a:t>
            </a:r>
            <a:endParaRPr lang="es-ES" i="1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72000" y="378619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Mismo origen evolutivo </a:t>
            </a:r>
            <a:r>
              <a:rPr lang="es-ES" dirty="0" smtClean="0"/>
              <a:t>en cada caso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500562" y="4500570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En todos los SV hay ADN y </a:t>
            </a:r>
            <a:r>
              <a:rPr lang="es-ES" b="1" dirty="0" smtClean="0"/>
              <a:t>proteínas</a:t>
            </a:r>
          </a:p>
          <a:p>
            <a:pPr algn="ctr"/>
            <a:r>
              <a:rPr lang="es-ES" dirty="0" smtClean="0"/>
              <a:t>(</a:t>
            </a:r>
            <a:r>
              <a:rPr lang="es-ES" i="1" dirty="0" smtClean="0"/>
              <a:t>formadas por los mismos nucleótidos y </a:t>
            </a:r>
            <a:r>
              <a:rPr lang="es-ES" i="1" dirty="0" err="1" smtClean="0"/>
              <a:t>Aa</a:t>
            </a:r>
            <a:r>
              <a:rPr lang="es-ES" i="1" dirty="0" smtClean="0"/>
              <a:t>, respectivamente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286248" y="600076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Al comparar las secuencias se puede establecer la </a:t>
            </a:r>
            <a:r>
              <a:rPr lang="es-ES" b="1" dirty="0" smtClean="0"/>
              <a:t>proximidad evolutiva </a:t>
            </a:r>
            <a:r>
              <a:rPr lang="es-ES" dirty="0" smtClean="0"/>
              <a:t>entre los SV</a:t>
            </a:r>
            <a:endParaRPr lang="es-ES" dirty="0"/>
          </a:p>
        </p:txBody>
      </p:sp>
      <p:sp>
        <p:nvSpPr>
          <p:cNvPr id="11" name="10 Flecha abajo"/>
          <p:cNvSpPr/>
          <p:nvPr/>
        </p:nvSpPr>
        <p:spPr>
          <a:xfrm>
            <a:off x="6357950" y="5429264"/>
            <a:ext cx="142876" cy="64294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6300192" y="3429000"/>
            <a:ext cx="142876" cy="35719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13 Imagen" descr="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375459"/>
            <a:ext cx="2214545" cy="1482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Imagen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5334000"/>
            <a:ext cx="1114425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Paula Val Andreu</a:t>
            </a:r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403648" y="2420888"/>
            <a:ext cx="648072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600" b="1" dirty="0" smtClean="0"/>
              <a:t>FIN</a:t>
            </a:r>
            <a:endParaRPr lang="es-E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pPr algn="r"/>
            <a:r>
              <a:rPr lang="es-ES" dirty="0" smtClean="0"/>
              <a:t>Paula Val Andreu</a:t>
            </a:r>
            <a:endParaRPr lang="es-ES" dirty="0"/>
          </a:p>
        </p:txBody>
      </p:sp>
      <p:sp>
        <p:nvSpPr>
          <p:cNvPr id="5" name="4 Título"/>
          <p:cNvSpPr txBox="1">
            <a:spLocks/>
          </p:cNvSpPr>
          <p:nvPr/>
        </p:nvSpPr>
        <p:spPr>
          <a:xfrm>
            <a:off x="179512" y="0"/>
            <a:ext cx="85176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El origen de la vida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105273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1.2. Falsedad de la generación espontánea</a:t>
            </a:r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1772816"/>
            <a:ext cx="2016224" cy="4308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REDI (1668)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8" y="2348880"/>
            <a:ext cx="2304256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i="1" dirty="0" smtClean="0"/>
              <a:t>Quería demostrar que </a:t>
            </a:r>
            <a:r>
              <a:rPr lang="es-ES" b="1" i="1" dirty="0" smtClean="0"/>
              <a:t>las larvas de mosca </a:t>
            </a:r>
            <a:r>
              <a:rPr lang="es-ES" i="1" dirty="0" smtClean="0"/>
              <a:t>que aparecían en la carne </a:t>
            </a:r>
            <a:r>
              <a:rPr lang="es-ES" b="1" i="1" dirty="0" smtClean="0"/>
              <a:t>provenían de las propias moscas </a:t>
            </a:r>
            <a:r>
              <a:rPr lang="es-ES" i="1" dirty="0" smtClean="0"/>
              <a:t>y no de la carne</a:t>
            </a:r>
            <a:endParaRPr lang="es-ES" i="1" dirty="0"/>
          </a:p>
        </p:txBody>
      </p:sp>
      <p:pic>
        <p:nvPicPr>
          <p:cNvPr id="1028" name="Picture 4" descr="http://2.bp.blogspot.com/-d9Q-cY7-OBo/Ul2fgc7fw3I/AAAAAAAAAFA/Dvt7aIYhsb8/s1600/screen_shot_2012-11-27_at_105848_pm135407156025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386"/>
          <a:stretch>
            <a:fillRect/>
          </a:stretch>
        </p:blipFill>
        <p:spPr bwMode="auto">
          <a:xfrm>
            <a:off x="2915816" y="1772816"/>
            <a:ext cx="5184576" cy="262618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2699792" y="4509120"/>
            <a:ext cx="597666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/>
              <a:t>Al cabo de unos días, aparecían </a:t>
            </a:r>
            <a:r>
              <a:rPr lang="es-ES" b="1" dirty="0" smtClean="0"/>
              <a:t>larvas y moscas solo en los frascos destapados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 rot="20952775">
            <a:off x="2843808" y="1772816"/>
            <a:ext cx="1872208" cy="36933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Experimento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148064" y="5517232"/>
            <a:ext cx="379777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¿Qué concluyó </a:t>
            </a:r>
            <a:r>
              <a:rPr lang="es-ES" sz="1400" dirty="0" err="1" smtClean="0">
                <a:solidFill>
                  <a:srgbClr val="7030A0"/>
                </a:solidFill>
              </a:rPr>
              <a:t>Redi</a:t>
            </a:r>
            <a:r>
              <a:rPr lang="es-ES" sz="1400" dirty="0" smtClean="0">
                <a:solidFill>
                  <a:srgbClr val="7030A0"/>
                </a:solidFill>
              </a:rPr>
              <a:t> a partir de sus experimentos?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79512" y="5157192"/>
            <a:ext cx="4355976" cy="14927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ES" dirty="0" smtClean="0"/>
              <a:t>Sin embargo, </a:t>
            </a:r>
            <a:r>
              <a:rPr lang="es-ES" b="1" dirty="0" smtClean="0"/>
              <a:t>al final </a:t>
            </a:r>
            <a:r>
              <a:rPr lang="es-ES" dirty="0" smtClean="0"/>
              <a:t>la carne de todos los frascos </a:t>
            </a:r>
            <a:r>
              <a:rPr lang="es-ES" b="1" dirty="0" smtClean="0"/>
              <a:t>se contaminaba</a:t>
            </a:r>
          </a:p>
          <a:p>
            <a:pPr algn="ctr">
              <a:lnSpc>
                <a:spcPct val="150000"/>
              </a:lnSpc>
            </a:pPr>
            <a:r>
              <a:rPr lang="es-E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aceptaron sus experimentos</a:t>
            </a:r>
            <a:endParaRPr lang="es-E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60032" y="6237312"/>
            <a:ext cx="428396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¿Qué fuente de contaminación, desconocida por </a:t>
            </a:r>
            <a:r>
              <a:rPr lang="es-ES" sz="1400" dirty="0" err="1" smtClean="0">
                <a:solidFill>
                  <a:srgbClr val="7030A0"/>
                </a:solidFill>
              </a:rPr>
              <a:t>Redi</a:t>
            </a:r>
            <a:r>
              <a:rPr lang="es-ES" sz="1400" dirty="0" smtClean="0">
                <a:solidFill>
                  <a:srgbClr val="7030A0"/>
                </a:solidFill>
              </a:rPr>
              <a:t>, llegaría a afectar a la carne sin larvas?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16" name="15 Flecha curvada hacia la derecha"/>
          <p:cNvSpPr/>
          <p:nvPr/>
        </p:nvSpPr>
        <p:spPr>
          <a:xfrm>
            <a:off x="251520" y="5949280"/>
            <a:ext cx="504056" cy="504056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979712" y="5661248"/>
            <a:ext cx="158417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899592" y="6165304"/>
            <a:ext cx="1296144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8172400" y="3501008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hlinkClick r:id="rId3"/>
              </a:rPr>
              <a:t>https://www.youtube.com/watch?v=PEIxmEXs-nM</a:t>
            </a:r>
            <a:endParaRPr lang="es-ES" sz="12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228184" y="404664"/>
            <a:ext cx="273630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Explica el experimento de </a:t>
            </a:r>
            <a:r>
              <a:rPr lang="es-ES" sz="1400" dirty="0" err="1" smtClean="0">
                <a:solidFill>
                  <a:srgbClr val="7030A0"/>
                </a:solidFill>
              </a:rPr>
              <a:t>Redi</a:t>
            </a:r>
            <a:endParaRPr lang="es-ES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10" grpId="0"/>
      <p:bldP spid="11" grpId="0"/>
      <p:bldP spid="12" grpId="0" animBg="1"/>
      <p:bldP spid="14" grpId="0" animBg="1"/>
      <p:bldP spid="15" grpId="0" animBg="1"/>
      <p:bldP spid="17" grpId="0" animBg="1"/>
      <p:bldP spid="17" grpId="1" animBg="1"/>
      <p:bldP spid="18" grpId="0" animBg="1"/>
      <p:bldP spid="18" grpId="1" animBg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uv.es/mabegaga/leeuwenhoek/algunos_dibuj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3998" y="2348880"/>
            <a:ext cx="6450002" cy="1944216"/>
          </a:xfrm>
          <a:prstGeom prst="rect">
            <a:avLst/>
          </a:prstGeom>
          <a:noFill/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pPr algn="r"/>
            <a:r>
              <a:rPr lang="es-ES" dirty="0" smtClean="0"/>
              <a:t>Paula Val Andreu</a:t>
            </a:r>
            <a:endParaRPr lang="es-ES" dirty="0"/>
          </a:p>
        </p:txBody>
      </p:sp>
      <p:sp>
        <p:nvSpPr>
          <p:cNvPr id="5" name="4 Título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El origen de la vida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105273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1.2. Falsedad de la generación espontánea</a:t>
            </a:r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00808"/>
            <a:ext cx="2376264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LEEUWENHOEK (finales S. XVII)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5536" y="2708920"/>
            <a:ext cx="2016224" cy="3831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i="1" dirty="0" smtClean="0"/>
              <a:t>Fue un comerciante de telas que fabricó microscopios para ver la calidad de sus telas.</a:t>
            </a:r>
          </a:p>
          <a:p>
            <a:pPr algn="ctr">
              <a:lnSpc>
                <a:spcPct val="150000"/>
              </a:lnSpc>
            </a:pPr>
            <a:r>
              <a:rPr lang="es-ES" i="1" dirty="0" smtClean="0"/>
              <a:t>Hizo numerosas </a:t>
            </a:r>
            <a:r>
              <a:rPr lang="es-ES" b="1" i="1" dirty="0" smtClean="0"/>
              <a:t>observaciones del mundo microscópico</a:t>
            </a:r>
            <a:endParaRPr lang="es-ES" b="1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83768" y="4365104"/>
            <a:ext cx="6660232" cy="13388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/>
              <a:t>Fue el 1º que vio </a:t>
            </a:r>
            <a:r>
              <a:rPr lang="es-ES" b="1" dirty="0" smtClean="0"/>
              <a:t>bacterias y protozoos</a:t>
            </a:r>
          </a:p>
          <a:p>
            <a:pPr algn="ctr">
              <a:lnSpc>
                <a:spcPct val="150000"/>
              </a:lnSpc>
            </a:pPr>
            <a:r>
              <a:rPr lang="es-ES" b="1" dirty="0" smtClean="0"/>
              <a:t>Espermatozoides</a:t>
            </a:r>
            <a:r>
              <a:rPr lang="es-ES" dirty="0" smtClean="0"/>
              <a:t>  →  necesarios para la reproducción de mamíferos</a:t>
            </a:r>
          </a:p>
          <a:p>
            <a:pPr algn="ctr">
              <a:lnSpc>
                <a:spcPct val="150000"/>
              </a:lnSpc>
            </a:pPr>
            <a:r>
              <a:rPr lang="es-ES" b="1" dirty="0" smtClean="0"/>
              <a:t>Huevos de piojos y pulgas </a:t>
            </a:r>
            <a:r>
              <a:rPr lang="es-ES" dirty="0" smtClean="0"/>
              <a:t>en el interior de la hembra </a:t>
            </a:r>
          </a:p>
        </p:txBody>
      </p:sp>
      <p:sp>
        <p:nvSpPr>
          <p:cNvPr id="11" name="10 CuadroTexto"/>
          <p:cNvSpPr txBox="1"/>
          <p:nvPr/>
        </p:nvSpPr>
        <p:spPr>
          <a:xfrm rot="20952775">
            <a:off x="2962610" y="1713781"/>
            <a:ext cx="2516722" cy="73764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Observaciones al microscopio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03848" y="5877272"/>
            <a:ext cx="540060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¿Qué concluyó </a:t>
            </a:r>
            <a:r>
              <a:rPr lang="es-ES" sz="1400" dirty="0" err="1" smtClean="0">
                <a:solidFill>
                  <a:srgbClr val="7030A0"/>
                </a:solidFill>
              </a:rPr>
              <a:t>Leeuwenhoek</a:t>
            </a:r>
            <a:r>
              <a:rPr lang="es-ES" sz="1400" dirty="0" smtClean="0">
                <a:solidFill>
                  <a:srgbClr val="7030A0"/>
                </a:solidFill>
              </a:rPr>
              <a:t>  a partir de sus observaciones?</a:t>
            </a:r>
            <a:endParaRPr lang="es-ES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pPr algn="r"/>
            <a:r>
              <a:rPr lang="es-ES" dirty="0" smtClean="0"/>
              <a:t>Paula Val Andreu</a:t>
            </a:r>
            <a:endParaRPr lang="es-ES" dirty="0"/>
          </a:p>
        </p:txBody>
      </p:sp>
      <p:sp>
        <p:nvSpPr>
          <p:cNvPr id="5" name="4 Título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El origen de la vida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105273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1.2. Falsedad de la generación espontánea</a:t>
            </a:r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00808"/>
            <a:ext cx="2376264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PASTEUR (S. XIX)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8" y="2276872"/>
            <a:ext cx="2016224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i="1" dirty="0" smtClean="0"/>
              <a:t>Demostró </a:t>
            </a:r>
            <a:r>
              <a:rPr lang="es-ES" b="1" i="1" dirty="0" smtClean="0"/>
              <a:t>definitivamente</a:t>
            </a:r>
            <a:r>
              <a:rPr lang="es-ES" i="1" dirty="0" smtClean="0"/>
              <a:t> que la generación espontánea era falsa.</a:t>
            </a:r>
          </a:p>
          <a:p>
            <a:pPr algn="ctr">
              <a:lnSpc>
                <a:spcPct val="150000"/>
              </a:lnSpc>
            </a:pPr>
            <a:r>
              <a:rPr lang="es-ES" i="1" dirty="0" smtClean="0"/>
              <a:t>Los </a:t>
            </a:r>
            <a:r>
              <a:rPr lang="es-ES" b="1" i="1" dirty="0" smtClean="0"/>
              <a:t>microorganismos del aire </a:t>
            </a:r>
            <a:r>
              <a:rPr lang="es-ES" i="1" dirty="0" smtClean="0"/>
              <a:t>son los que descomponen los medios de cultivo.</a:t>
            </a:r>
            <a:endParaRPr lang="es-ES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308304" y="2492896"/>
            <a:ext cx="1691680" cy="13388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 smtClean="0"/>
              <a:t>Todo SV procede de otro SV</a:t>
            </a:r>
          </a:p>
        </p:txBody>
      </p:sp>
      <p:sp>
        <p:nvSpPr>
          <p:cNvPr id="11" name="10 CuadroTexto"/>
          <p:cNvSpPr txBox="1"/>
          <p:nvPr/>
        </p:nvSpPr>
        <p:spPr>
          <a:xfrm rot="20952775">
            <a:off x="2940438" y="1715874"/>
            <a:ext cx="2516722" cy="50071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Experimento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71800" y="6165304"/>
            <a:ext cx="57606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¿Qué concluyó Pasteur a partir de su experimento?</a:t>
            </a:r>
            <a:endParaRPr lang="es-ES" sz="1400" dirty="0">
              <a:solidFill>
                <a:srgbClr val="7030A0"/>
              </a:solidFill>
            </a:endParaRPr>
          </a:p>
        </p:txBody>
      </p:sp>
      <p:pic>
        <p:nvPicPr>
          <p:cNvPr id="41986" name="Picture 2" descr="http://www.joaquinrodriguezpiaya.es/1_Bachillerato_ByG/Origenyevoluciondelavida/Fotos/Louis_Pasteu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348880"/>
            <a:ext cx="4772025" cy="3562351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7452320" y="4653136"/>
            <a:ext cx="133164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Explica en tu cuaderno el experimento de Pasteur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28596" y="4500570"/>
            <a:ext cx="1785950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  <p:bldP spid="12" grpId="0" animBg="1"/>
      <p:bldP spid="13" grpId="0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Paula Val Andreu</a:t>
            </a:r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827584" y="105273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 saber que todo SV procede de otro SV</a:t>
            </a:r>
          </a:p>
          <a:p>
            <a:pPr algn="ctr"/>
            <a:r>
              <a:rPr lang="es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duda era:</a:t>
            </a:r>
            <a:endParaRPr lang="es-E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2348880"/>
            <a:ext cx="8136904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¿Cómo aparecieron los primeros seres vivos?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pPr algn="r"/>
            <a:r>
              <a:rPr lang="es-ES" dirty="0" smtClean="0"/>
              <a:t>Paula Val Andreu</a:t>
            </a:r>
            <a:endParaRPr lang="es-ES" dirty="0"/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El origen de la vida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105273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</a:rPr>
              <a:t>1.3. Formación de las primeras células</a:t>
            </a:r>
            <a:endParaRPr lang="es-E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7158" y="1714488"/>
            <a:ext cx="30243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Panspermia (S.XIX)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http://www.cosmonoticias.org/wp-content/uploads/2013/10/impacto-asteroide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14282" y="2428868"/>
            <a:ext cx="3310214" cy="2306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3643306" y="1714488"/>
            <a:ext cx="5322892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 err="1" smtClean="0">
                <a:solidFill>
                  <a:srgbClr val="7030A0"/>
                </a:solidFill>
              </a:rPr>
              <a:t>Arrhenius</a:t>
            </a:r>
            <a:endParaRPr lang="es-ES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Diminutas formas de vida, procedentes de otros planetas,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se desplazaron a la deriva por el espacio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 y dieron lugar a formas más complejas en diferentes partes del Universo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66"/>
                </a:solidFill>
              </a:rPr>
              <a:t>Críticas</a:t>
            </a:r>
            <a:r>
              <a:rPr lang="es-ES" dirty="0" smtClean="0">
                <a:solidFill>
                  <a:srgbClr val="FF0066"/>
                </a:solidFill>
              </a:rPr>
              <a:t> a esta teoría: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s-ES" i="1" dirty="0" smtClean="0">
                <a:solidFill>
                  <a:srgbClr val="0070C0"/>
                </a:solidFill>
              </a:rPr>
              <a:t>La </a:t>
            </a:r>
            <a:r>
              <a:rPr lang="es-ES" b="1" i="1" dirty="0" smtClean="0">
                <a:solidFill>
                  <a:srgbClr val="0070C0"/>
                </a:solidFill>
              </a:rPr>
              <a:t>radiación</a:t>
            </a:r>
            <a:r>
              <a:rPr lang="es-ES" i="1" dirty="0" smtClean="0">
                <a:solidFill>
                  <a:srgbClr val="0070C0"/>
                </a:solidFill>
              </a:rPr>
              <a:t> en el espacio es tan </a:t>
            </a:r>
            <a:r>
              <a:rPr lang="es-ES" b="1" i="1" dirty="0" smtClean="0">
                <a:solidFill>
                  <a:srgbClr val="0070C0"/>
                </a:solidFill>
              </a:rPr>
              <a:t>grande</a:t>
            </a:r>
            <a:r>
              <a:rPr lang="es-ES" i="1" dirty="0" smtClean="0">
                <a:solidFill>
                  <a:srgbClr val="0070C0"/>
                </a:solidFill>
              </a:rPr>
              <a:t> que esos microorganismos no la hubieran soportado.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s-ES" b="1" i="1" dirty="0" smtClean="0">
                <a:solidFill>
                  <a:srgbClr val="753805"/>
                </a:solidFill>
              </a:rPr>
              <a:t>No resuelve el problema </a:t>
            </a:r>
            <a:r>
              <a:rPr lang="es-ES" i="1" dirty="0" smtClean="0">
                <a:solidFill>
                  <a:srgbClr val="753805"/>
                </a:solidFill>
              </a:rPr>
              <a:t>de cómo se originó la vida</a:t>
            </a:r>
            <a:endParaRPr lang="es-ES" i="1" dirty="0">
              <a:solidFill>
                <a:srgbClr val="753805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5720" y="4857760"/>
            <a:ext cx="3000396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Pero sabiendo que las rocas son malas conductoras del calor, ¿qué deducción obtienes?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5720" y="6357958"/>
            <a:ext cx="378621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¿Crees que es cierta esta teoría? Justifícalo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000496" y="600076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hlinkClick r:id="rId3"/>
              </a:rPr>
              <a:t>https://www.youtube.com/watch?v=3wNKqOxBfO0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berenguer4eso1.blogia.com/upload/externo-aa3e6806a17d23ad12e7257ae99ede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3355713" cy="3456384"/>
          </a:xfrm>
          <a:prstGeom prst="rect">
            <a:avLst/>
          </a:prstGeom>
          <a:noFill/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pPr algn="r"/>
            <a:r>
              <a:rPr lang="es-ES" dirty="0" smtClean="0"/>
              <a:t>Paula Val Andreu</a:t>
            </a:r>
            <a:endParaRPr lang="es-ES" dirty="0"/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214282" y="0"/>
            <a:ext cx="84828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El origen de la vida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90872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</a:rPr>
              <a:t>1.3. Formación de las primeras células</a:t>
            </a:r>
            <a:endParaRPr lang="es-E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1472" y="1500174"/>
            <a:ext cx="2448272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Oparin</a:t>
            </a:r>
            <a:r>
              <a:rPr lang="es-ES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(1924)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419872" y="1964353"/>
            <a:ext cx="5724128" cy="4893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</a:rPr>
              <a:t>Descargas eléctricas de las </a:t>
            </a:r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FFCCFF">
                      <a:alpha val="60000"/>
                    </a:srgbClr>
                  </a:glow>
                </a:effectLst>
              </a:rPr>
              <a:t>tormentas</a:t>
            </a: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FFCCFF">
                      <a:alpha val="60000"/>
                    </a:srgbClr>
                  </a:glow>
                </a:effectLst>
              </a:rPr>
              <a:t> </a:t>
            </a: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</a:rPr>
              <a:t>+ radiación </a:t>
            </a:r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FFCCFF">
                      <a:alpha val="60000"/>
                    </a:srgbClr>
                  </a:glow>
                </a:effectLst>
              </a:rPr>
              <a:t>UV</a:t>
            </a: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</a:rPr>
              <a:t> +              </a:t>
            </a:r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FFCCFF">
                      <a:alpha val="60000"/>
                    </a:srgbClr>
                  </a:glow>
                </a:effectLst>
              </a:rPr>
              <a:t>gases reductores</a:t>
            </a: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</a:rPr>
              <a:t> de atmósfera primitiva</a:t>
            </a:r>
          </a:p>
          <a:p>
            <a:pPr algn="ctr">
              <a:lnSpc>
                <a:spcPct val="150000"/>
              </a:lnSpc>
            </a:pPr>
            <a:endParaRPr lang="es-E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Moléculas orgánicas sencillas                                                              </a:t>
            </a: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s-ES" sz="1500" i="1" dirty="0" smtClean="0">
                <a:solidFill>
                  <a:schemeClr val="accent6">
                    <a:lumMod val="50000"/>
                  </a:schemeClr>
                </a:solidFill>
              </a:rPr>
              <a:t>se fueron acumulando en los océanos formando la </a:t>
            </a:r>
            <a:r>
              <a:rPr lang="es-ES" sz="1500" b="1" i="1" dirty="0" smtClean="0">
                <a:solidFill>
                  <a:schemeClr val="accent6">
                    <a:lumMod val="50000"/>
                  </a:schemeClr>
                </a:solidFill>
              </a:rPr>
              <a:t>sopa primitiva</a:t>
            </a: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endParaRPr lang="es-E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</a:rPr>
              <a:t>Se unieron formando </a:t>
            </a:r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moléculas orgánicas complejas</a:t>
            </a:r>
          </a:p>
          <a:p>
            <a:pPr algn="ctr">
              <a:lnSpc>
                <a:spcPct val="150000"/>
              </a:lnSpc>
            </a:pPr>
            <a:endParaRPr lang="es-E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</a:rPr>
              <a:t>Algunas adquirieron la </a:t>
            </a:r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capacidad de multiplicarse</a:t>
            </a:r>
          </a:p>
          <a:p>
            <a:pPr algn="ctr">
              <a:lnSpc>
                <a:spcPct val="150000"/>
              </a:lnSpc>
            </a:pPr>
            <a:endParaRPr lang="es-E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</a:rPr>
              <a:t>Se envolvieron de una membrana (</a:t>
            </a:r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coacervados</a:t>
            </a: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endParaRPr lang="es-E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</a:rPr>
              <a:t>Se originó la </a:t>
            </a:r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1ª célula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499992" y="1268760"/>
            <a:ext cx="3923928" cy="646331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E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Teoría de la SÍNTESIS ABIÓTICA</a:t>
            </a:r>
            <a:endParaRPr lang="es-E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5720" y="228599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Miller y </a:t>
            </a:r>
            <a:r>
              <a:rPr lang="es-ES" sz="2000" b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Urey</a:t>
            </a:r>
            <a:r>
              <a:rPr lang="es-ES" sz="20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/>
              <a:t>(1953) </a:t>
            </a:r>
            <a:r>
              <a:rPr lang="es-ES" sz="1600" b="1" dirty="0" smtClean="0"/>
              <a:t>comprobaron</a:t>
            </a:r>
            <a:r>
              <a:rPr lang="es-ES" sz="1600" dirty="0" smtClean="0"/>
              <a:t> la hipótesis de </a:t>
            </a:r>
            <a:r>
              <a:rPr lang="es-ES" sz="1600" dirty="0" err="1" smtClean="0"/>
              <a:t>Oparin</a:t>
            </a:r>
            <a:r>
              <a:rPr lang="es-ES" sz="1600" dirty="0" smtClean="0"/>
              <a:t> en laboratorio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11" name="10 Flecha abajo"/>
          <p:cNvSpPr/>
          <p:nvPr/>
        </p:nvSpPr>
        <p:spPr>
          <a:xfrm>
            <a:off x="6156176" y="2780928"/>
            <a:ext cx="216024" cy="360040"/>
          </a:xfrm>
          <a:prstGeom prst="downArrow">
            <a:avLst/>
          </a:prstGeom>
          <a:solidFill>
            <a:srgbClr val="FF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6156176" y="3861048"/>
            <a:ext cx="216024" cy="360040"/>
          </a:xfrm>
          <a:prstGeom prst="downArrow">
            <a:avLst/>
          </a:prstGeom>
          <a:solidFill>
            <a:srgbClr val="FF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6156176" y="4581128"/>
            <a:ext cx="216024" cy="360040"/>
          </a:xfrm>
          <a:prstGeom prst="downArrow">
            <a:avLst/>
          </a:prstGeom>
          <a:solidFill>
            <a:srgbClr val="FF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6156176" y="5373216"/>
            <a:ext cx="216024" cy="360040"/>
          </a:xfrm>
          <a:prstGeom prst="downArrow">
            <a:avLst/>
          </a:prstGeom>
          <a:solidFill>
            <a:srgbClr val="FF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>
            <a:off x="6156176" y="6093296"/>
            <a:ext cx="216024" cy="360040"/>
          </a:xfrm>
          <a:prstGeom prst="downArrow">
            <a:avLst/>
          </a:prstGeom>
          <a:solidFill>
            <a:srgbClr val="FF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6215074" y="2071678"/>
            <a:ext cx="92869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8143868" y="2071678"/>
            <a:ext cx="28578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572000" y="2428868"/>
            <a:ext cx="150019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000628" y="3143248"/>
            <a:ext cx="271464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857884" y="4286256"/>
            <a:ext cx="271464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7643834" y="3571876"/>
            <a:ext cx="114300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215206" y="5000636"/>
            <a:ext cx="135732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7143768" y="5715016"/>
            <a:ext cx="107157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6429388" y="6429396"/>
            <a:ext cx="100013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6500826" y="5286388"/>
            <a:ext cx="2105902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¿Gracias a qué molécula?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572264" y="2714620"/>
            <a:ext cx="1714512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¿Qué gases había?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429256" y="428604"/>
            <a:ext cx="250033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¿Cuándo se cree que ocurrió?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14282" y="6429396"/>
            <a:ext cx="250033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7030A0"/>
                </a:solidFill>
              </a:rPr>
              <a:t>Pero, ¿obtuvieron materia viva?</a:t>
            </a:r>
            <a:endParaRPr lang="es-ES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pPr algn="r"/>
            <a:r>
              <a:rPr lang="es-ES" dirty="0" smtClean="0"/>
              <a:t>Paula Val Andreu</a:t>
            </a:r>
            <a:endParaRPr lang="es-ES" dirty="0"/>
          </a:p>
        </p:txBody>
      </p:sp>
      <p:sp>
        <p:nvSpPr>
          <p:cNvPr id="3" name="4 Título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El origen de la vida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90872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</a:rPr>
              <a:t>1.3. Formación de las primeras células</a:t>
            </a:r>
            <a:endParaRPr lang="es-E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1628800"/>
            <a:ext cx="2448272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Oparin</a:t>
            </a:r>
            <a:r>
              <a:rPr lang="es-ES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(1924)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27984" y="1484784"/>
            <a:ext cx="3923928" cy="646331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E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Teoría de la SÍNTESIS ABIÓTICA</a:t>
            </a:r>
            <a:endParaRPr lang="es-E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1763688" y="2420888"/>
          <a:ext cx="5735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1891</Words>
  <Application>Microsoft Office PowerPoint</Application>
  <PresentationFormat>Presentación en pantalla (4:3)</PresentationFormat>
  <Paragraphs>253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UNIDAD 8</vt:lpstr>
      <vt:lpstr>1. El origen de la vida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2. Fijismo frente a evolucionismo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8</dc:title>
  <dc:creator>Paula val Andreu</dc:creator>
  <cp:lastModifiedBy>Profesor</cp:lastModifiedBy>
  <cp:revision>113</cp:revision>
  <dcterms:modified xsi:type="dcterms:W3CDTF">2017-05-19T09:13:15Z</dcterms:modified>
</cp:coreProperties>
</file>